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8" r:id="rId3"/>
    <p:sldId id="290" r:id="rId4"/>
    <p:sldId id="291" r:id="rId5"/>
    <p:sldId id="295" r:id="rId6"/>
    <p:sldId id="293" r:id="rId7"/>
    <p:sldId id="294" r:id="rId8"/>
    <p:sldId id="296" r:id="rId9"/>
    <p:sldId id="297" r:id="rId10"/>
    <p:sldId id="261" r:id="rId11"/>
    <p:sldId id="264" r:id="rId12"/>
    <p:sldId id="263" r:id="rId13"/>
    <p:sldId id="266" r:id="rId14"/>
    <p:sldId id="265" r:id="rId15"/>
    <p:sldId id="285" r:id="rId16"/>
    <p:sldId id="287" r:id="rId17"/>
    <p:sldId id="277" r:id="rId18"/>
    <p:sldId id="278" r:id="rId19"/>
    <p:sldId id="280" r:id="rId20"/>
    <p:sldId id="281" r:id="rId21"/>
    <p:sldId id="282" r:id="rId22"/>
    <p:sldId id="283" r:id="rId23"/>
    <p:sldId id="275" r:id="rId24"/>
    <p:sldId id="260" r:id="rId25"/>
    <p:sldId id="286" r:id="rId26"/>
  </p:sldIdLst>
  <p:sldSz cx="9144000" cy="6858000" type="screen4x3"/>
  <p:notesSz cx="6735763" cy="98663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658" y="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5"/>
          </a:xfrm>
          <a:prstGeom prst="rect">
            <a:avLst/>
          </a:prstGeom>
        </p:spPr>
        <p:txBody>
          <a:bodyPr vert="horz" lIns="90626" tIns="45313" rIns="90626" bIns="45313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5"/>
          </a:xfrm>
          <a:prstGeom prst="rect">
            <a:avLst/>
          </a:prstGeom>
        </p:spPr>
        <p:txBody>
          <a:bodyPr vert="horz" lIns="90626" tIns="45313" rIns="90626" bIns="45313" rtlCol="0"/>
          <a:lstStyle>
            <a:lvl1pPr algn="r">
              <a:defRPr sz="1200"/>
            </a:lvl1pPr>
          </a:lstStyle>
          <a:p>
            <a:fld id="{660F60A6-714A-4629-8AB3-F3DF95451DCB}" type="datetimeFigureOut">
              <a:rPr lang="hu-HU" smtClean="0"/>
              <a:pPr/>
              <a:t>2016.09.09.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1" cy="493315"/>
          </a:xfrm>
          <a:prstGeom prst="rect">
            <a:avLst/>
          </a:prstGeom>
        </p:spPr>
        <p:txBody>
          <a:bodyPr vert="horz" lIns="90626" tIns="45313" rIns="90626" bIns="45313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3315"/>
          </a:xfrm>
          <a:prstGeom prst="rect">
            <a:avLst/>
          </a:prstGeom>
        </p:spPr>
        <p:txBody>
          <a:bodyPr vert="horz" lIns="90626" tIns="45313" rIns="90626" bIns="45313" rtlCol="0" anchor="b"/>
          <a:lstStyle>
            <a:lvl1pPr algn="r">
              <a:defRPr sz="1200"/>
            </a:lvl1pPr>
          </a:lstStyle>
          <a:p>
            <a:fld id="{A5CB79F4-310A-4FD8-ADEA-042A6AB5B72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2534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511" cy="493159"/>
          </a:xfrm>
          <a:prstGeom prst="rect">
            <a:avLst/>
          </a:prstGeom>
        </p:spPr>
        <p:txBody>
          <a:bodyPr vert="horz" lIns="90626" tIns="45313" rIns="90626" bIns="45313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14682" y="0"/>
            <a:ext cx="2919510" cy="493159"/>
          </a:xfrm>
          <a:prstGeom prst="rect">
            <a:avLst/>
          </a:prstGeom>
        </p:spPr>
        <p:txBody>
          <a:bodyPr vert="horz" lIns="90626" tIns="45313" rIns="90626" bIns="45313" rtlCol="0"/>
          <a:lstStyle>
            <a:lvl1pPr algn="r">
              <a:defRPr sz="1200"/>
            </a:lvl1pPr>
          </a:lstStyle>
          <a:p>
            <a:fld id="{52B8EC06-8EE4-42A1-BEAB-9BDB8B8A4D16}" type="datetimeFigureOut">
              <a:rPr lang="hu-HU" smtClean="0"/>
              <a:pPr/>
              <a:t>2016.09.09.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26" tIns="45313" rIns="90626" bIns="45313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3734" y="4685790"/>
            <a:ext cx="5388295" cy="4439998"/>
          </a:xfrm>
          <a:prstGeom prst="rect">
            <a:avLst/>
          </a:prstGeom>
        </p:spPr>
        <p:txBody>
          <a:bodyPr vert="horz" lIns="90626" tIns="45313" rIns="90626" bIns="45313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9371579"/>
            <a:ext cx="2919511" cy="493159"/>
          </a:xfrm>
          <a:prstGeom prst="rect">
            <a:avLst/>
          </a:prstGeom>
        </p:spPr>
        <p:txBody>
          <a:bodyPr vert="horz" lIns="90626" tIns="45313" rIns="90626" bIns="45313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14682" y="9371579"/>
            <a:ext cx="2919510" cy="493159"/>
          </a:xfrm>
          <a:prstGeom prst="rect">
            <a:avLst/>
          </a:prstGeom>
        </p:spPr>
        <p:txBody>
          <a:bodyPr vert="horz" lIns="90626" tIns="45313" rIns="90626" bIns="45313" rtlCol="0" anchor="b"/>
          <a:lstStyle>
            <a:lvl1pPr algn="r">
              <a:defRPr sz="1200"/>
            </a:lvl1pPr>
          </a:lstStyle>
          <a:p>
            <a:fld id="{664E7B5D-8EF2-46B6-9EB7-56130F04721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9249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E7B5D-8EF2-46B6-9EB7-56130F04721A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850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3331D-2FA9-44D4-A98E-791687CC63BC}" type="datetimeFigureOut">
              <a:rPr lang="hu-HU" smtClean="0"/>
              <a:pPr/>
              <a:t>2016.09.09.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C23D6F1-71DB-475A-B37F-E590F2DA7E2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3331D-2FA9-44D4-A98E-791687CC63BC}" type="datetimeFigureOut">
              <a:rPr lang="hu-HU" smtClean="0"/>
              <a:pPr/>
              <a:t>2016.09.09.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D6F1-71DB-475A-B37F-E590F2DA7E2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3331D-2FA9-44D4-A98E-791687CC63BC}" type="datetimeFigureOut">
              <a:rPr lang="hu-HU" smtClean="0"/>
              <a:pPr/>
              <a:t>2016.09.09.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D6F1-71DB-475A-B37F-E590F2DA7E2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3331D-2FA9-44D4-A98E-791687CC63BC}" type="datetimeFigureOut">
              <a:rPr lang="hu-HU" smtClean="0"/>
              <a:pPr/>
              <a:t>2016.09.09.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D6F1-71DB-475A-B37F-E590F2DA7E2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3331D-2FA9-44D4-A98E-791687CC63BC}" type="datetimeFigureOut">
              <a:rPr lang="hu-HU" smtClean="0"/>
              <a:pPr/>
              <a:t>2016.09.09.</a:t>
            </a:fld>
            <a:endParaRPr lang="hu-H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3D6F1-71DB-475A-B37F-E590F2DA7E2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3331D-2FA9-44D4-A98E-791687CC63BC}" type="datetimeFigureOut">
              <a:rPr lang="hu-HU" smtClean="0"/>
              <a:pPr/>
              <a:t>2016.09.09.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D6F1-71DB-475A-B37F-E590F2DA7E2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3331D-2FA9-44D4-A98E-791687CC63BC}" type="datetimeFigureOut">
              <a:rPr lang="hu-HU" smtClean="0"/>
              <a:pPr/>
              <a:t>2016.09.09.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D6F1-71DB-475A-B37F-E590F2DA7E2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3331D-2FA9-44D4-A98E-791687CC63BC}" type="datetimeFigureOut">
              <a:rPr lang="hu-HU" smtClean="0"/>
              <a:pPr/>
              <a:t>2016.09.09.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D6F1-71DB-475A-B37F-E590F2DA7E2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3331D-2FA9-44D4-A98E-791687CC63BC}" type="datetimeFigureOut">
              <a:rPr lang="hu-HU" smtClean="0"/>
              <a:pPr/>
              <a:t>2016.09.09.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D6F1-71DB-475A-B37F-E590F2DA7E2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3331D-2FA9-44D4-A98E-791687CC63BC}" type="datetimeFigureOut">
              <a:rPr lang="hu-HU" smtClean="0"/>
              <a:pPr/>
              <a:t>2016.09.09.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D6F1-71DB-475A-B37F-E590F2DA7E2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3331D-2FA9-44D4-A98E-791687CC63BC}" type="datetimeFigureOut">
              <a:rPr lang="hu-HU" smtClean="0"/>
              <a:pPr/>
              <a:t>2016.09.09.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C23D6F1-71DB-475A-B37F-E590F2DA7E2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F03331D-2FA9-44D4-A98E-791687CC63BC}" type="datetimeFigureOut">
              <a:rPr lang="hu-HU" smtClean="0"/>
              <a:pPr/>
              <a:t>2016.09.09.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8C23D6F1-71DB-475A-B37F-E590F2DA7E2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3000" dirty="0"/>
              <a:t>Bizottsági munka, </a:t>
            </a:r>
            <a:r>
              <a:rPr lang="hu-HU" sz="3000" dirty="0" smtClean="0"/>
              <a:t/>
            </a:r>
            <a:br>
              <a:rPr lang="hu-HU" sz="3000" dirty="0" smtClean="0"/>
            </a:br>
            <a:r>
              <a:rPr lang="hu-HU" sz="3000" dirty="0" smtClean="0"/>
              <a:t>szervezési</a:t>
            </a:r>
            <a:r>
              <a:rPr lang="hu-HU" sz="3000" dirty="0"/>
              <a:t>, igazgatási feladatok Az </a:t>
            </a:r>
            <a:r>
              <a:rPr lang="hu-HU" sz="3000" dirty="0" smtClean="0"/>
              <a:t>országos </a:t>
            </a:r>
            <a:r>
              <a:rPr lang="hu-HU" sz="3000" dirty="0" err="1" smtClean="0"/>
              <a:t>népszavazásON</a:t>
            </a:r>
            <a:r>
              <a:rPr lang="hu-HU" sz="3000" dirty="0" smtClean="0"/>
              <a:t/>
            </a:r>
            <a:br>
              <a:rPr lang="hu-HU" sz="3000" dirty="0" smtClean="0"/>
            </a:br>
            <a:endParaRPr lang="hu-HU" sz="3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57200" y="4509120"/>
            <a:ext cx="6858000" cy="1205880"/>
          </a:xfrm>
        </p:spPr>
        <p:txBody>
          <a:bodyPr>
            <a:normAutofit/>
          </a:bodyPr>
          <a:lstStyle/>
          <a:p>
            <a:r>
              <a:rPr lang="hu-HU" dirty="0" smtClean="0"/>
              <a:t>2016. SZEPTEMBER 13.</a:t>
            </a:r>
          </a:p>
          <a:p>
            <a:r>
              <a:rPr lang="hu-HU" dirty="0" smtClean="0"/>
              <a:t>NYÍREGYHÁZA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9340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Szállítási elvek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Behajtási engedély beszerzése a fogadó helyszín feladata</a:t>
            </a:r>
            <a:endParaRPr lang="hu-HU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dirty="0" smtClean="0"/>
              <a:t>Átadás </a:t>
            </a:r>
            <a:r>
              <a:rPr lang="hu-HU" dirty="0"/>
              <a:t>a gépkocsinál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dirty="0" smtClean="0"/>
              <a:t>Átadáskor </a:t>
            </a:r>
            <a:r>
              <a:rPr lang="hu-HU" dirty="0"/>
              <a:t>csak </a:t>
            </a:r>
            <a:r>
              <a:rPr lang="hu-HU" dirty="0" smtClean="0"/>
              <a:t>a doboz-, csomagszámot kell ellenőrizni, </a:t>
            </a:r>
            <a:r>
              <a:rPr lang="hu-HU" dirty="0"/>
              <a:t>a tartalmát később </a:t>
            </a:r>
            <a:r>
              <a:rPr lang="hu-HU" dirty="0" smtClean="0"/>
              <a:t>vizsgálja az átvevő. </a:t>
            </a:r>
            <a:r>
              <a:rPr lang="hu-HU" dirty="0"/>
              <a:t>Sérülésmentes szállítás esetén garantálja a nyomda, hogy pontos a </a:t>
            </a:r>
            <a:r>
              <a:rPr lang="hu-HU" dirty="0" err="1"/>
              <a:t>beltartalom</a:t>
            </a:r>
            <a:r>
              <a:rPr lang="hu-HU" dirty="0"/>
              <a:t>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dirty="0"/>
              <a:t>Átadás </a:t>
            </a:r>
            <a:r>
              <a:rPr lang="hu-HU" dirty="0" smtClean="0"/>
              <a:t>igazolásához:</a:t>
            </a:r>
            <a:endParaRPr lang="hu-HU" dirty="0"/>
          </a:p>
          <a:p>
            <a:pPr lvl="1"/>
            <a:r>
              <a:rPr lang="hu-HU" dirty="0"/>
              <a:t>nyomdai szállítólevél. </a:t>
            </a:r>
            <a:endParaRPr lang="hu-HU" dirty="0" smtClean="0"/>
          </a:p>
          <a:p>
            <a:pPr lvl="1"/>
            <a:r>
              <a:rPr lang="hu-HU" dirty="0" smtClean="0"/>
              <a:t>átadás-átvételi elismervény, amit </a:t>
            </a:r>
            <a:r>
              <a:rPr lang="hu-HU" b="1" dirty="0" smtClean="0"/>
              <a:t>előzetesen ki kell nyomtatni</a:t>
            </a:r>
            <a:r>
              <a:rPr lang="hu-HU" dirty="0"/>
              <a:t>. </a:t>
            </a:r>
            <a:r>
              <a:rPr lang="hu-HU" dirty="0" smtClean="0"/>
              <a:t>Ennek </a:t>
            </a:r>
            <a:r>
              <a:rPr lang="hu-HU" dirty="0"/>
              <a:t>hiányában is megkezdik a lerakodást, de ezalatt gondoskodni kell a kinyomtatásról. </a:t>
            </a:r>
            <a:r>
              <a:rPr lang="hu-HU" dirty="0" smtClean="0"/>
              <a:t>Átadás-átvételi </a:t>
            </a:r>
            <a:r>
              <a:rPr lang="hu-HU" dirty="0"/>
              <a:t>elismervény </a:t>
            </a:r>
            <a:r>
              <a:rPr lang="hu-HU" dirty="0" smtClean="0"/>
              <a:t>hiányában </a:t>
            </a:r>
            <a:r>
              <a:rPr lang="hu-HU" dirty="0"/>
              <a:t>(pl. technikai probléma esetén) csak NVI engedéllyel adja át a </a:t>
            </a:r>
            <a:r>
              <a:rPr lang="hu-HU" dirty="0" smtClean="0"/>
              <a:t>nyomda.</a:t>
            </a:r>
          </a:p>
          <a:p>
            <a:pPr lvl="1"/>
            <a:r>
              <a:rPr lang="hu-HU" dirty="0" smtClean="0"/>
              <a:t>Szavazóköri doboznál: átvevő neve, </a:t>
            </a:r>
            <a:r>
              <a:rPr lang="hu-HU" dirty="0"/>
              <a:t>mobilszám, személyi igazolvány </a:t>
            </a:r>
            <a:r>
              <a:rPr lang="hu-HU" dirty="0" smtClean="0"/>
              <a:t>szám (NVI bekéri)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0169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Papír urnák, </a:t>
            </a:r>
            <a:br>
              <a:rPr lang="hu-HU" dirty="0" smtClean="0"/>
            </a:br>
            <a:r>
              <a:rPr lang="hu-HU" dirty="0" smtClean="0"/>
              <a:t>SZSZB füzet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Szállítás</a:t>
            </a:r>
            <a:r>
              <a:rPr lang="hu-HU" dirty="0"/>
              <a:t>: </a:t>
            </a:r>
            <a:r>
              <a:rPr lang="hu-HU" dirty="0" smtClean="0"/>
              <a:t>szeptember 7-én megtörtént</a:t>
            </a:r>
            <a:endParaRPr lang="hu-H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Az urnacsomag tartalma</a:t>
            </a:r>
          </a:p>
          <a:p>
            <a:pPr marL="800100" lvl="1" indent="-342900"/>
            <a:r>
              <a:rPr lang="hu-HU" dirty="0"/>
              <a:t>1 db nagy papír urna,</a:t>
            </a:r>
          </a:p>
          <a:p>
            <a:pPr marL="800100" lvl="1" indent="-342900"/>
            <a:r>
              <a:rPr lang="hu-HU" dirty="0" smtClean="0"/>
              <a:t>1 db kicsi papír urna, </a:t>
            </a:r>
          </a:p>
          <a:p>
            <a:pPr marL="800100" lvl="1" indent="-342900"/>
            <a:r>
              <a:rPr lang="hu-HU" dirty="0" smtClean="0"/>
              <a:t>1 </a:t>
            </a:r>
            <a:r>
              <a:rPr lang="hu-HU" dirty="0"/>
              <a:t>db </a:t>
            </a:r>
            <a:r>
              <a:rPr lang="hu-HU" dirty="0" smtClean="0"/>
              <a:t>papír </a:t>
            </a:r>
            <a:r>
              <a:rPr lang="hu-HU" dirty="0"/>
              <a:t>mobil szavazófülke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Szavazókörönként egy urnacsomagot biztosít az NVI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25 </a:t>
            </a:r>
            <a:r>
              <a:rPr lang="hu-HU" dirty="0"/>
              <a:t>urnacsomag egy raklapon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SZSZB füzet szállítása egyszerre történik a </a:t>
            </a:r>
            <a:r>
              <a:rPr lang="hu-HU" dirty="0"/>
              <a:t>papír </a:t>
            </a:r>
            <a:r>
              <a:rPr lang="hu-HU" dirty="0" smtClean="0"/>
              <a:t>urnákkal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6534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Műanyag urna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11560" y="1574800"/>
            <a:ext cx="3816424" cy="4525963"/>
          </a:xfrm>
        </p:spPr>
        <p:txBody>
          <a:bodyPr>
            <a:normAutofit fontScale="47500" lnSpcReduction="20000"/>
          </a:bodyPr>
          <a:lstStyle/>
          <a:p>
            <a:endParaRPr lang="hu-HU" dirty="0" smtClean="0"/>
          </a:p>
          <a:p>
            <a:r>
              <a:rPr lang="hu-HU" dirty="0" smtClean="0"/>
              <a:t>Szállítás</a:t>
            </a:r>
            <a:r>
              <a:rPr lang="hu-HU" dirty="0"/>
              <a:t>: </a:t>
            </a:r>
            <a:r>
              <a:rPr lang="hu-HU" dirty="0" smtClean="0"/>
              <a:t>szeptember 12-én megtörtént.</a:t>
            </a:r>
          </a:p>
          <a:p>
            <a:r>
              <a:rPr lang="hu-HU" dirty="0" smtClean="0"/>
              <a:t>Kiszállított termékek: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/>
              <a:t>1 nagy urna (</a:t>
            </a:r>
            <a:r>
              <a:rPr lang="hu-HU" dirty="0" smtClean="0"/>
              <a:t>420x420x850 </a:t>
            </a:r>
            <a:r>
              <a:rPr lang="hu-HU" dirty="0"/>
              <a:t>mm)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/>
              <a:t>1 kicsi </a:t>
            </a:r>
            <a:r>
              <a:rPr lang="hu-HU" dirty="0"/>
              <a:t>urna (</a:t>
            </a:r>
            <a:r>
              <a:rPr lang="hu-HU" dirty="0" smtClean="0"/>
              <a:t>420x420x400 </a:t>
            </a:r>
            <a:r>
              <a:rPr lang="hu-HU" dirty="0"/>
              <a:t>mm)</a:t>
            </a:r>
            <a:endParaRPr lang="hu-H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/>
              <a:t>vonalkód </a:t>
            </a:r>
            <a:r>
              <a:rPr lang="hu-HU" dirty="0"/>
              <a:t>urnához </a:t>
            </a:r>
          </a:p>
          <a:p>
            <a:pPr marL="914400" lvl="1" indent="-457200"/>
            <a:r>
              <a:rPr lang="hu-HU" dirty="0" smtClean="0"/>
              <a:t>településenként borítékban</a:t>
            </a:r>
          </a:p>
          <a:p>
            <a:pPr marL="914400" lvl="1" indent="-457200"/>
            <a:r>
              <a:rPr lang="hu-HU" dirty="0" smtClean="0"/>
              <a:t>K000001, N000002 sorszámmal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/>
              <a:t>Feladatok:</a:t>
            </a:r>
          </a:p>
          <a:p>
            <a:pPr marL="914400" lvl="1" indent="-457200"/>
            <a:r>
              <a:rPr lang="hu-HU" dirty="0" smtClean="0"/>
              <a:t>A vonalkódot rá kell ragasztani az urnákra (belülre).</a:t>
            </a:r>
          </a:p>
          <a:p>
            <a:pPr marL="914400" lvl="1" indent="-457200"/>
            <a:r>
              <a:rPr lang="hu-HU" dirty="0" err="1" smtClean="0"/>
              <a:t>Kisértékű</a:t>
            </a:r>
            <a:r>
              <a:rPr lang="hu-HU" dirty="0" smtClean="0"/>
              <a:t> tárgyi eszközként az NVI nyilvántartja, folyamatosan ellenőrzi</a:t>
            </a:r>
            <a:r>
              <a:rPr lang="hu-HU" dirty="0"/>
              <a:t>. </a:t>
            </a:r>
            <a:endParaRPr lang="hu-HU" dirty="0" smtClean="0"/>
          </a:p>
          <a:p>
            <a:pPr marL="914400" lvl="1" indent="-457200"/>
            <a:r>
              <a:rPr lang="hu-HU" dirty="0" smtClean="0"/>
              <a:t>A </a:t>
            </a:r>
            <a:r>
              <a:rPr lang="hu-HU" dirty="0"/>
              <a:t>vonalkód száma </a:t>
            </a:r>
            <a:r>
              <a:rPr lang="hu-HU" dirty="0" err="1"/>
              <a:t>VÁKIR-ban</a:t>
            </a:r>
            <a:r>
              <a:rPr lang="hu-HU" dirty="0"/>
              <a:t> </a:t>
            </a:r>
            <a:r>
              <a:rPr lang="hu-HU" dirty="0" smtClean="0"/>
              <a:t>nyilvántartva</a:t>
            </a:r>
          </a:p>
          <a:p>
            <a:pPr marL="914400" lvl="1" indent="-457200"/>
            <a:r>
              <a:rPr lang="hu-HU" dirty="0" smtClean="0"/>
              <a:t>HVI feladat: ellenőrzés, visszaigazolás</a:t>
            </a:r>
          </a:p>
          <a:p>
            <a:pPr lvl="1" indent="0">
              <a:buNone/>
            </a:pPr>
            <a:endParaRPr lang="hu-H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/>
              <a:t>A </a:t>
            </a:r>
            <a:r>
              <a:rPr lang="hu-HU" dirty="0"/>
              <a:t>lezárásra szolgáló plomba a szavazóköri doboz részeként kerül </a:t>
            </a:r>
            <a:r>
              <a:rPr lang="hu-HU" dirty="0" smtClean="0"/>
              <a:t>kiszállításra.</a:t>
            </a:r>
            <a:endParaRPr lang="hu-H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/>
              <a:t>2018-ban </a:t>
            </a:r>
            <a:r>
              <a:rPr lang="hu-HU" dirty="0"/>
              <a:t>minden szavazókörben lesz 2 nagy és 1 kicsi műanyag </a:t>
            </a:r>
            <a:r>
              <a:rPr lang="hu-HU" dirty="0" smtClean="0"/>
              <a:t>urna.</a:t>
            </a:r>
            <a:endParaRPr lang="hu-HU" dirty="0"/>
          </a:p>
          <a:p>
            <a:endParaRPr lang="hu-HU" dirty="0"/>
          </a:p>
        </p:txBody>
      </p:sp>
      <p:pic>
        <p:nvPicPr>
          <p:cNvPr id="6" name="Tartalom helye 5" descr="\\gvvrcommon10\gvvrcommon10\lun05\NVI\Választási logisztika\NÉPSZAVAZÁS_2016\Oktatás\előadás_mucsi\20160801_120658.jpg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t="5332" r="15202"/>
          <a:stretch/>
        </p:blipFill>
        <p:spPr bwMode="auto">
          <a:xfrm>
            <a:off x="4499992" y="1988840"/>
            <a:ext cx="3882009" cy="35283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491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Szavazási </a:t>
            </a:r>
            <a:r>
              <a:rPr lang="hu-HU" dirty="0" smtClean="0"/>
              <a:t>levélcsomag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Aki a </a:t>
            </a:r>
            <a:r>
              <a:rPr lang="hu-HU" dirty="0"/>
              <a:t>szavazást megelőző </a:t>
            </a:r>
            <a:r>
              <a:rPr lang="hu-HU" dirty="0" smtClean="0"/>
              <a:t>15. napig </a:t>
            </a:r>
            <a:r>
              <a:rPr lang="hu-HU" dirty="0"/>
              <a:t>a szavazási levélcsomag személyes átvételét kérte, </a:t>
            </a:r>
            <a:r>
              <a:rPr lang="hu-HU" dirty="0" smtClean="0"/>
              <a:t>átveheti azt</a:t>
            </a:r>
            <a:endParaRPr lang="hu-HU" dirty="0"/>
          </a:p>
          <a:p>
            <a:pPr lvl="1"/>
            <a:r>
              <a:rPr lang="hu-HU" dirty="0" smtClean="0"/>
              <a:t>az OEVK székhely </a:t>
            </a:r>
            <a:r>
              <a:rPr lang="hu-HU" dirty="0"/>
              <a:t>településen,</a:t>
            </a:r>
          </a:p>
          <a:p>
            <a:pPr lvl="1"/>
            <a:r>
              <a:rPr lang="hu-HU" dirty="0" smtClean="0"/>
              <a:t>a 17/2013. (VII. 17.) KIM rendeletben kijelölt 22 egyéb településen,</a:t>
            </a:r>
            <a:endParaRPr lang="hu-HU" dirty="0"/>
          </a:p>
          <a:p>
            <a:pPr lvl="1"/>
            <a:r>
              <a:rPr lang="hu-HU" i="1" dirty="0"/>
              <a:t>c) </a:t>
            </a:r>
            <a:r>
              <a:rPr lang="hu-HU" dirty="0"/>
              <a:t>a 17/2013. (VII. 17.) KIM rendeletben </a:t>
            </a:r>
            <a:r>
              <a:rPr lang="hu-HU" dirty="0" smtClean="0"/>
              <a:t>kijelölt  12 külképviseleten</a:t>
            </a:r>
            <a:r>
              <a:rPr lang="hu-HU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Szavazási levélcsomagot átvenni szeptember 19-től szeptember 30-ig munkanapokon </a:t>
            </a:r>
            <a:r>
              <a:rPr lang="hu-HU" dirty="0"/>
              <a:t>9 és 16 óra </a:t>
            </a:r>
            <a:r>
              <a:rPr lang="hu-HU" dirty="0" smtClean="0"/>
              <a:t>között lehet.</a:t>
            </a:r>
            <a:endParaRPr lang="hu-H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Szállítás: szeptember </a:t>
            </a:r>
            <a:r>
              <a:rPr lang="hu-HU" dirty="0" smtClean="0"/>
              <a:t>12-én </a:t>
            </a:r>
            <a:r>
              <a:rPr lang="hu-HU" dirty="0"/>
              <a:t>(egyszerre a műanyag urnával</a:t>
            </a:r>
            <a:r>
              <a:rPr lang="hu-HU" dirty="0" smtClean="0"/>
              <a:t>), minden </a:t>
            </a:r>
            <a:r>
              <a:rPr lang="hu-HU" dirty="0" err="1" smtClean="0"/>
              <a:t>OEVI-nek</a:t>
            </a:r>
            <a:r>
              <a:rPr lang="hu-HU" dirty="0" smtClean="0"/>
              <a:t>, ráhagyással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215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Szavazóköri doboz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Szállítás: </a:t>
            </a:r>
            <a:r>
              <a:rPr lang="hu-HU" dirty="0"/>
              <a:t>szeptember 20-28</a:t>
            </a:r>
            <a:r>
              <a:rPr lang="hu-HU" dirty="0" smtClean="0"/>
              <a:t>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dirty="0"/>
              <a:t>Átadáskor csak a </a:t>
            </a:r>
            <a:r>
              <a:rPr lang="hu-HU" dirty="0" smtClean="0"/>
              <a:t>dobozszámot  és a sérülésmentességet kell ellenőrizni.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dirty="0" smtClean="0"/>
              <a:t>Egyszerre </a:t>
            </a:r>
            <a:r>
              <a:rPr lang="hu-HU" dirty="0"/>
              <a:t>50 dobozt ad át a </a:t>
            </a:r>
            <a:r>
              <a:rPr lang="hu-HU" dirty="0" smtClean="0"/>
              <a:t>szállító. </a:t>
            </a:r>
            <a:r>
              <a:rPr lang="hu-HU" dirty="0"/>
              <a:t>50-esével kell ellenőrizni, hogy megvan-e mind.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szállítódoboz mérete: 350*235*250</a:t>
            </a:r>
            <a:endParaRPr lang="hu-HU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dirty="0" smtClean="0"/>
              <a:t>2 címke </a:t>
            </a:r>
            <a:r>
              <a:rPr lang="hu-HU" dirty="0"/>
              <a:t>a </a:t>
            </a:r>
            <a:r>
              <a:rPr lang="hu-HU" dirty="0" smtClean="0"/>
              <a:t>dobozon</a:t>
            </a:r>
          </a:p>
          <a:p>
            <a:pPr marL="800100" lvl="1" indent="-342900"/>
            <a:r>
              <a:rPr lang="hu-HU" dirty="0" smtClean="0"/>
              <a:t>Doboz helye (megye, település, OEVK, szavazókör)</a:t>
            </a:r>
          </a:p>
          <a:p>
            <a:pPr marL="800100" lvl="1" indent="-342900"/>
            <a:r>
              <a:rPr lang="hu-HU" dirty="0" smtClean="0"/>
              <a:t>Részletes tartalom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1096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Szavazóköri doboz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39552" y="1574800"/>
            <a:ext cx="3528392" cy="4525963"/>
          </a:xfrm>
        </p:spPr>
        <p:txBody>
          <a:bodyPr>
            <a:normAutofit/>
          </a:bodyPr>
          <a:lstStyle/>
          <a:p>
            <a:endParaRPr lang="hu-HU" sz="1700" dirty="0" smtClean="0"/>
          </a:p>
          <a:p>
            <a:r>
              <a:rPr lang="hu-HU" sz="1700" dirty="0" smtClean="0"/>
              <a:t>Szavazóköri </a:t>
            </a:r>
            <a:r>
              <a:rPr lang="hu-HU" sz="1700" dirty="0"/>
              <a:t>doboz tartalma:</a:t>
            </a:r>
          </a:p>
          <a:p>
            <a:pPr marL="285750" lvl="1" indent="-285750">
              <a:spcAft>
                <a:spcPts val="600"/>
              </a:spcAft>
              <a:buClrTx/>
            </a:pPr>
            <a:endParaRPr lang="hu-HU" sz="1700" b="1" dirty="0" smtClean="0"/>
          </a:p>
          <a:p>
            <a:pPr marL="285750" lvl="1" indent="-285750">
              <a:spcAft>
                <a:spcPts val="600"/>
              </a:spcAft>
              <a:buClrTx/>
            </a:pPr>
            <a:r>
              <a:rPr lang="hu-HU" sz="1700" b="1" dirty="0" smtClean="0"/>
              <a:t>Szavazólap </a:t>
            </a:r>
            <a:r>
              <a:rPr lang="hu-HU" sz="1700" b="1" dirty="0"/>
              <a:t>(A/5) </a:t>
            </a:r>
            <a:endParaRPr lang="hu-HU" sz="1700" b="1" dirty="0" smtClean="0"/>
          </a:p>
          <a:p>
            <a:pPr marL="285750" lvl="1" indent="-285750">
              <a:spcAft>
                <a:spcPts val="600"/>
              </a:spcAft>
              <a:buClrTx/>
            </a:pPr>
            <a:r>
              <a:rPr lang="hu-HU" sz="1700" b="1" dirty="0" smtClean="0"/>
              <a:t>(</a:t>
            </a:r>
            <a:r>
              <a:rPr lang="hu-HU" sz="1700" b="1" dirty="0"/>
              <a:t>100-as, 50-es kötegek)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 smtClean="0"/>
              <a:t>50-re </a:t>
            </a:r>
            <a:r>
              <a:rPr lang="hu-HU" sz="1700" dirty="0"/>
              <a:t>kerekítve </a:t>
            </a:r>
            <a:endParaRPr lang="hu-HU" sz="1700" dirty="0" smtClean="0"/>
          </a:p>
          <a:p>
            <a:pPr marL="800100" lvl="1" indent="-342900"/>
            <a:r>
              <a:rPr lang="hu-HU" sz="1700" dirty="0" smtClean="0"/>
              <a:t>1 szavazókörösnél </a:t>
            </a:r>
            <a:br>
              <a:rPr lang="hu-HU" sz="1700" dirty="0" smtClean="0"/>
            </a:br>
            <a:r>
              <a:rPr lang="hu-HU" sz="1700" dirty="0" smtClean="0"/>
              <a:t>50-re felfelé</a:t>
            </a:r>
          </a:p>
          <a:p>
            <a:pPr marL="800100" lvl="1" indent="-342900"/>
            <a:r>
              <a:rPr lang="hu-HU" sz="1700" dirty="0" smtClean="0"/>
              <a:t>Több szavazókörösnél </a:t>
            </a:r>
            <a:br>
              <a:rPr lang="hu-HU" sz="1700" dirty="0" smtClean="0"/>
            </a:br>
            <a:r>
              <a:rPr lang="hu-HU" sz="1700" dirty="0" smtClean="0"/>
              <a:t>50-re lefelé</a:t>
            </a:r>
          </a:p>
          <a:p>
            <a:pPr marL="342900" lvl="1" indent="-342900">
              <a:spcAft>
                <a:spcPts val="600"/>
              </a:spcAft>
              <a:buClrTx/>
            </a:pPr>
            <a:endParaRPr lang="hu-HU" sz="1700" dirty="0" smtClean="0"/>
          </a:p>
          <a:p>
            <a:pPr marL="342900" lvl="1" indent="-342900">
              <a:spcAft>
                <a:spcPts val="600"/>
              </a:spcAft>
              <a:buClrTx/>
            </a:pPr>
            <a:endParaRPr lang="hu-HU" sz="1700" dirty="0" smtClean="0"/>
          </a:p>
          <a:p>
            <a:pPr marL="342900" lvl="1" indent="-342900">
              <a:spcAft>
                <a:spcPts val="600"/>
              </a:spcAft>
              <a:buClrTx/>
            </a:pPr>
            <a:endParaRPr lang="hu-HU" sz="1700" dirty="0" smtClean="0"/>
          </a:p>
          <a:p>
            <a:pPr marL="342900" lvl="1" indent="-342900">
              <a:spcAft>
                <a:spcPts val="600"/>
              </a:spcAft>
              <a:buClrTx/>
            </a:pPr>
            <a:endParaRPr lang="hu-HU" sz="17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/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435" y="2492896"/>
            <a:ext cx="4153845" cy="290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5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Szavazóköri doboz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600" dirty="0" smtClean="0"/>
              <a:t>Boríték </a:t>
            </a:r>
            <a:r>
              <a:rPr lang="hu-HU" sz="1600" dirty="0"/>
              <a:t>szavazólaphoz (C/6)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600" dirty="0"/>
              <a:t>Szavazólap plakát (A/3) szavazókörönként 2 db</a:t>
            </a:r>
          </a:p>
          <a:p>
            <a:pPr marL="342900" lvl="1" indent="-342900">
              <a:spcAft>
                <a:spcPts val="600"/>
              </a:spcAft>
              <a:buClrTx/>
            </a:pPr>
            <a:r>
              <a:rPr lang="hu-HU" sz="1600" b="1" dirty="0"/>
              <a:t>Plomba műanyag urna zárásához - 6 </a:t>
            </a:r>
            <a:r>
              <a:rPr lang="hu-HU" sz="1600" b="1" dirty="0" smtClean="0"/>
              <a:t>db/csomag, útmutatóval</a:t>
            </a:r>
            <a:endParaRPr lang="hu-HU" sz="1600" b="1" dirty="0"/>
          </a:p>
          <a:p>
            <a:pPr marL="342900" lvl="1" indent="-342900">
              <a:spcAft>
                <a:spcPts val="600"/>
              </a:spcAft>
              <a:buClrTx/>
            </a:pPr>
            <a:r>
              <a:rPr lang="hu-HU" sz="1600" b="1" dirty="0"/>
              <a:t>Ajándék </a:t>
            </a:r>
            <a:r>
              <a:rPr lang="hu-HU" sz="1600" b="1" dirty="0" smtClean="0"/>
              <a:t>első választóknak</a:t>
            </a:r>
          </a:p>
          <a:p>
            <a:pPr marL="342900" lvl="1" indent="-342900">
              <a:spcAft>
                <a:spcPts val="600"/>
              </a:spcAft>
              <a:buClrTx/>
            </a:pPr>
            <a:r>
              <a:rPr lang="hu-HU" sz="1600" b="1" dirty="0" smtClean="0"/>
              <a:t>Sablon és Braille írásos tájékoztató (amennyiben ilyen igény van)</a:t>
            </a:r>
            <a:endParaRPr lang="hu-HU" sz="1600" b="1" dirty="0"/>
          </a:p>
          <a:p>
            <a:pPr marL="342900" lvl="1" indent="-342900">
              <a:spcAft>
                <a:spcPts val="600"/>
              </a:spcAft>
              <a:buClrTx/>
            </a:pPr>
            <a:r>
              <a:rPr lang="hu-HU" sz="1600" b="1" dirty="0"/>
              <a:t>Szavazóköri plakát 2 db (doboz mellett)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600" dirty="0"/>
              <a:t>Kellékes egységcsomag – </a:t>
            </a:r>
            <a:r>
              <a:rPr lang="hu-HU" sz="1600" dirty="0" smtClean="0"/>
              <a:t>szavazókörönként </a:t>
            </a:r>
            <a:r>
              <a:rPr lang="hu-HU" sz="1600" dirty="0"/>
              <a:t>1 db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600" dirty="0" smtClean="0"/>
              <a:t>Szavazóköri jegyzőkönyv nincs a dobozban, az </a:t>
            </a:r>
            <a:r>
              <a:rPr lang="hu-HU" sz="1600" dirty="0" err="1" smtClean="0"/>
              <a:t>NVR-ből</a:t>
            </a:r>
            <a:r>
              <a:rPr lang="hu-HU" sz="1600" dirty="0" smtClean="0"/>
              <a:t> nyomtatandó</a:t>
            </a:r>
            <a:endParaRPr lang="hu-HU" sz="1600" dirty="0"/>
          </a:p>
          <a:p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795543"/>
              </p:ext>
            </p:extLst>
          </p:nvPr>
        </p:nvGraphicFramePr>
        <p:xfrm>
          <a:off x="899592" y="4149080"/>
          <a:ext cx="6480720" cy="1296145"/>
        </p:xfrm>
        <a:graphic>
          <a:graphicData uri="http://schemas.openxmlformats.org/drawingml/2006/table">
            <a:tbl>
              <a:tblPr/>
              <a:tblGrid>
                <a:gridCol w="2694147"/>
                <a:gridCol w="3786573"/>
              </a:tblGrid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db nemzeti színű szalag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db kitűző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db nemzeti színű zsineg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 db Ellenőrző lap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db toll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db Számlálólap a napközbeni jelentéshez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db kötegelő csík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db Visszautasítottak jegyzéke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229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 db biztonsági urnazáró címke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db Jegyzőkönyv </a:t>
                      </a:r>
                      <a:r>
                        <a:rPr lang="hu-H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rendkívüli </a:t>
                      </a:r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eseményről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38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Szállítások támogatása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VÁKIR-&gt;Szállítások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6" name="Kép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7824" y="1844824"/>
            <a:ext cx="428625" cy="419100"/>
          </a:xfrm>
          <a:prstGeom prst="rect">
            <a:avLst/>
          </a:prstGeom>
        </p:spPr>
      </p:pic>
      <p:pic>
        <p:nvPicPr>
          <p:cNvPr id="8" name="Kép 7"/>
          <p:cNvPicPr/>
          <p:nvPr/>
        </p:nvPicPr>
        <p:blipFill rotWithShape="1">
          <a:blip r:embed="rId3" cstate="print"/>
          <a:srcRect l="18357" t="28725"/>
          <a:stretch/>
        </p:blipFill>
        <p:spPr bwMode="auto">
          <a:xfrm>
            <a:off x="827584" y="2587942"/>
            <a:ext cx="6912768" cy="3001298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619672" y="3068960"/>
            <a:ext cx="3600400" cy="792088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782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Szállítások támogatása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3528" y="1574800"/>
            <a:ext cx="4032448" cy="4525963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Átvételi elismervény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FF0000"/>
                </a:solidFill>
              </a:rPr>
              <a:t>Átvevőnek kell kinyomtatni 2 példányban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dirty="0" err="1" smtClean="0"/>
              <a:t>TVI-re</a:t>
            </a:r>
            <a:r>
              <a:rPr lang="hu-HU" dirty="0" smtClean="0"/>
              <a:t> </a:t>
            </a:r>
            <a:r>
              <a:rPr lang="hu-HU" dirty="0"/>
              <a:t>történő szállítás esetén az adott </a:t>
            </a:r>
            <a:r>
              <a:rPr lang="hu-HU" dirty="0" err="1"/>
              <a:t>TVI-re</a:t>
            </a:r>
            <a:r>
              <a:rPr lang="hu-HU" dirty="0"/>
              <a:t> számolt,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dirty="0" err="1"/>
              <a:t>OEVI-re</a:t>
            </a:r>
            <a:r>
              <a:rPr lang="hu-HU" dirty="0"/>
              <a:t> történő szállítás esetén az adott </a:t>
            </a:r>
            <a:r>
              <a:rPr lang="hu-HU" dirty="0" err="1"/>
              <a:t>OEVI-re</a:t>
            </a:r>
            <a:r>
              <a:rPr lang="hu-HU" dirty="0"/>
              <a:t> </a:t>
            </a:r>
            <a:r>
              <a:rPr lang="hu-HU" dirty="0" smtClean="0"/>
              <a:t>számolt mennyiségekkel</a:t>
            </a:r>
            <a:endParaRPr lang="hu-HU" dirty="0"/>
          </a:p>
        </p:txBody>
      </p:sp>
      <p:pic>
        <p:nvPicPr>
          <p:cNvPr id="6" name="Tartalom helye 5"/>
          <p:cNvPicPr>
            <a:picLocks noGrp="1"/>
          </p:cNvPicPr>
          <p:nvPr>
            <p:ph sz="half" idx="2"/>
          </p:nvPr>
        </p:nvPicPr>
        <p:blipFill rotWithShape="1">
          <a:blip r:embed="rId2" cstate="print"/>
          <a:srcRect b="35705"/>
          <a:stretch/>
        </p:blipFill>
        <p:spPr bwMode="auto">
          <a:xfrm>
            <a:off x="4427984" y="1916832"/>
            <a:ext cx="4176464" cy="374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4355976" y="5096022"/>
            <a:ext cx="1619225" cy="35242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635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Szállítások támogatása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11560" y="1574800"/>
            <a:ext cx="4032448" cy="4525963"/>
          </a:xfrm>
        </p:spPr>
        <p:txBody>
          <a:bodyPr/>
          <a:lstStyle/>
          <a:p>
            <a:r>
              <a:rPr lang="hu-HU" dirty="0" smtClean="0"/>
              <a:t>Átvételi elismervény OEVI és HVI közötti átadáshoz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HVI-k</a:t>
            </a:r>
            <a:r>
              <a:rPr lang="hu-HU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/>
              <a:t>külön munkalapon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/>
              <a:t>kitöltve a mennyiségekkel</a:t>
            </a:r>
          </a:p>
        </p:txBody>
      </p:sp>
      <p:pic>
        <p:nvPicPr>
          <p:cNvPr id="5" name="Tartalom helye 4"/>
          <p:cNvPicPr>
            <a:picLocks noGrp="1"/>
          </p:cNvPicPr>
          <p:nvPr>
            <p:ph sz="half" idx="2"/>
          </p:nvPr>
        </p:nvPicPr>
        <p:blipFill rotWithShape="1">
          <a:blip r:embed="rId2" cstate="print"/>
          <a:srcRect b="43231"/>
          <a:stretch/>
        </p:blipFill>
        <p:spPr bwMode="auto">
          <a:xfrm>
            <a:off x="4860032" y="1556792"/>
            <a:ext cx="3593976" cy="30861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Kép 5"/>
          <p:cNvPicPr/>
          <p:nvPr/>
        </p:nvPicPr>
        <p:blipFill rotWithShape="1">
          <a:blip r:embed="rId2" cstate="print"/>
          <a:srcRect t="89231"/>
          <a:stretch/>
        </p:blipFill>
        <p:spPr bwMode="auto">
          <a:xfrm>
            <a:off x="4860032" y="4653136"/>
            <a:ext cx="3600400" cy="5760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5148063" y="4941168"/>
            <a:ext cx="695325" cy="35242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839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203032" cy="2196162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A </a:t>
            </a:r>
            <a:r>
              <a:rPr lang="hu-HU" b="1" dirty="0"/>
              <a:t>választási bizottságok</a:t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67544" y="2996952"/>
            <a:ext cx="7609656" cy="312921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hu-HU" dirty="0" smtClean="0"/>
              <a:t>A </a:t>
            </a:r>
            <a:r>
              <a:rPr lang="hu-HU" dirty="0"/>
              <a:t>választási bizottságok a választópolgárok </a:t>
            </a:r>
            <a:r>
              <a:rPr lang="hu-HU" b="1" dirty="0"/>
              <a:t>független</a:t>
            </a:r>
            <a:r>
              <a:rPr lang="hu-HU" dirty="0"/>
              <a:t>, </a:t>
            </a:r>
            <a:r>
              <a:rPr lang="hu-HU" i="1" dirty="0"/>
              <a:t>kizárólag</a:t>
            </a:r>
            <a:r>
              <a:rPr lang="hu-HU" dirty="0"/>
              <a:t> a </a:t>
            </a:r>
            <a:r>
              <a:rPr lang="hu-HU" b="1" dirty="0"/>
              <a:t>törvénynek alárendelt</a:t>
            </a:r>
            <a:r>
              <a:rPr lang="hu-HU" dirty="0"/>
              <a:t> szervei, amelyeknek </a:t>
            </a:r>
            <a:r>
              <a:rPr lang="hu-HU" b="1" dirty="0"/>
              <a:t>elsődleges</a:t>
            </a:r>
            <a:r>
              <a:rPr lang="hu-HU" dirty="0"/>
              <a:t> feladata a választási eredmény megállapítása, a választások tisztaságának, törvényességének biztosítása, a pártatlanság érvényesítése és szükség esetén a választás törvényes rendjének helyreállítása.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9447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Szállítások támogatása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11560" y="1574800"/>
            <a:ext cx="3600400" cy="4525963"/>
          </a:xfrm>
        </p:spPr>
        <p:txBody>
          <a:bodyPr>
            <a:normAutofit/>
          </a:bodyPr>
          <a:lstStyle/>
          <a:p>
            <a:r>
              <a:rPr lang="hu-HU" dirty="0" smtClean="0"/>
              <a:t>HVI részletező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/>
              <a:t>A </a:t>
            </a:r>
            <a:r>
              <a:rPr lang="hu-HU" dirty="0" err="1" smtClean="0"/>
              <a:t>HVI-hez</a:t>
            </a:r>
            <a:r>
              <a:rPr lang="hu-HU" dirty="0" smtClean="0"/>
              <a:t> tartozó települések </a:t>
            </a:r>
            <a:r>
              <a:rPr lang="hu-HU" dirty="0"/>
              <a:t>részére átadandó </a:t>
            </a:r>
            <a:r>
              <a:rPr lang="hu-HU" dirty="0" smtClean="0"/>
              <a:t>mennyiségek szavazókör mélységben</a:t>
            </a:r>
          </a:p>
        </p:txBody>
      </p:sp>
      <p:pic>
        <p:nvPicPr>
          <p:cNvPr id="5" name="Tartalom helye 4"/>
          <p:cNvPicPr>
            <a:picLocks noGrp="1"/>
          </p:cNvPicPr>
          <p:nvPr>
            <p:ph sz="half" idx="2"/>
          </p:nvPr>
        </p:nvPicPr>
        <p:blipFill rotWithShape="1">
          <a:blip r:embed="rId2" cstate="print"/>
          <a:srcRect l="1167" t="16740" r="69961" b="41895"/>
          <a:stretch/>
        </p:blipFill>
        <p:spPr bwMode="auto">
          <a:xfrm>
            <a:off x="4499992" y="2276872"/>
            <a:ext cx="3882008" cy="31756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718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Szállítások támogatása</a:t>
            </a: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SZSZB átvételi </a:t>
            </a:r>
            <a:r>
              <a:rPr lang="hu-HU" dirty="0" smtClean="0"/>
              <a:t>elismervény </a:t>
            </a:r>
          </a:p>
          <a:p>
            <a:r>
              <a:rPr lang="hu-HU" dirty="0" smtClean="0"/>
              <a:t>(Készítése folyamatban az NVI által)</a:t>
            </a:r>
            <a:endParaRPr lang="hu-H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Fenti elvek szerint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Egyben részletező lista 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Szavazókörnek központilag biztosított kellékek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Helyben biztosítandó kellékekkel (bélyegző, olló, gyertya, gyufa stb.) szabadon bővítheti a HVI</a:t>
            </a:r>
          </a:p>
          <a:p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65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Szállítások visszarögzítése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11560" y="1574800"/>
            <a:ext cx="7776864" cy="4525963"/>
          </a:xfrm>
        </p:spPr>
        <p:txBody>
          <a:bodyPr>
            <a:normAutofit/>
          </a:bodyPr>
          <a:lstStyle/>
          <a:p>
            <a:r>
              <a:rPr lang="hu-HU" dirty="0"/>
              <a:t>VÁKIR-</a:t>
            </a:r>
            <a:r>
              <a:rPr lang="hu-HU" dirty="0" smtClean="0"/>
              <a:t>&gt; Szállítások      -&gt;</a:t>
            </a:r>
          </a:p>
          <a:p>
            <a:r>
              <a:rPr lang="hu-HU" dirty="0"/>
              <a:t>-&gt; Szállítások </a:t>
            </a:r>
            <a:r>
              <a:rPr lang="hu-HU" dirty="0" smtClean="0"/>
              <a:t>visszarögzítése</a:t>
            </a:r>
            <a:endParaRPr lang="hu-HU" dirty="0"/>
          </a:p>
          <a:p>
            <a:r>
              <a:rPr lang="hu-HU" dirty="0" smtClean="0"/>
              <a:t>Hirdetményplakátot nem kell visszarögzíteni</a:t>
            </a:r>
            <a:endParaRPr lang="hu-HU" dirty="0"/>
          </a:p>
        </p:txBody>
      </p:sp>
      <p:pic>
        <p:nvPicPr>
          <p:cNvPr id="5" name="Kép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1376" y="1628800"/>
            <a:ext cx="428625" cy="419100"/>
          </a:xfrm>
          <a:prstGeom prst="rect">
            <a:avLst/>
          </a:prstGeom>
        </p:spPr>
      </p:pic>
      <p:pic>
        <p:nvPicPr>
          <p:cNvPr id="6" name="Kép 5"/>
          <p:cNvPicPr/>
          <p:nvPr/>
        </p:nvPicPr>
        <p:blipFill rotWithShape="1">
          <a:blip r:embed="rId3" cstate="print"/>
          <a:srcRect t="45714" r="97660" b="50065"/>
          <a:stretch/>
        </p:blipFill>
        <p:spPr bwMode="auto">
          <a:xfrm>
            <a:off x="5724128" y="2204864"/>
            <a:ext cx="432048" cy="419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Kép 6"/>
          <p:cNvPicPr/>
          <p:nvPr/>
        </p:nvPicPr>
        <p:blipFill rotWithShape="1">
          <a:blip r:embed="rId4" cstate="print"/>
          <a:srcRect l="16845" t="49563" r="14021" b="12469"/>
          <a:stretch/>
        </p:blipFill>
        <p:spPr bwMode="auto">
          <a:xfrm>
            <a:off x="1331640" y="3501008"/>
            <a:ext cx="6408712" cy="2088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Kép 7"/>
          <p:cNvPicPr/>
          <p:nvPr/>
        </p:nvPicPr>
        <p:blipFill rotWithShape="1">
          <a:blip r:embed="rId5" cstate="print"/>
          <a:srcRect l="14295" t="11337" r="84695" b="86979"/>
          <a:stretch/>
        </p:blipFill>
        <p:spPr bwMode="auto">
          <a:xfrm>
            <a:off x="6950866" y="4377366"/>
            <a:ext cx="216024" cy="1916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0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Szavazási levélcsomag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52600"/>
            <a:ext cx="7787208" cy="43735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A levélszavazatot  tartalmazó válaszborítékot el lehet juttatni</a:t>
            </a:r>
            <a:endParaRPr lang="hu-HU" dirty="0"/>
          </a:p>
          <a:p>
            <a:pPr marL="800100" lvl="1" indent="-342900"/>
            <a:r>
              <a:rPr lang="hu-HU" dirty="0" smtClean="0"/>
              <a:t>az </a:t>
            </a:r>
            <a:r>
              <a:rPr lang="hu-HU" dirty="0" err="1" smtClean="0"/>
              <a:t>NVI-hez</a:t>
            </a:r>
            <a:r>
              <a:rPr lang="hu-HU" dirty="0" smtClean="0"/>
              <a:t> október 1-én 24 óráig,</a:t>
            </a:r>
            <a:endParaRPr lang="hu-HU" dirty="0"/>
          </a:p>
          <a:p>
            <a:pPr marL="800100" lvl="1" indent="-342900"/>
            <a:r>
              <a:rPr lang="hu-HU" dirty="0" smtClean="0"/>
              <a:t>szeptember 19-től minden </a:t>
            </a:r>
            <a:r>
              <a:rPr lang="hu-HU" dirty="0"/>
              <a:t>munkanapon 9 és 16 óra között, valamint a külképviseleti szavazás ideje alatt </a:t>
            </a:r>
            <a:r>
              <a:rPr lang="hu-HU" dirty="0" smtClean="0"/>
              <a:t>bármely </a:t>
            </a:r>
            <a:r>
              <a:rPr lang="hu-HU" dirty="0" err="1" smtClean="0"/>
              <a:t>KÜVI-be</a:t>
            </a:r>
            <a:r>
              <a:rPr lang="hu-HU" dirty="0" smtClean="0"/>
              <a:t>, </a:t>
            </a:r>
            <a:r>
              <a:rPr lang="hu-HU" dirty="0"/>
              <a:t>vagy</a:t>
            </a:r>
          </a:p>
          <a:p>
            <a:pPr marL="800100" lvl="1" indent="-342900"/>
            <a:r>
              <a:rPr lang="hu-HU" b="1" dirty="0" smtClean="0"/>
              <a:t>október 2-án a szavazás időszakában bármely </a:t>
            </a:r>
            <a:r>
              <a:rPr lang="hu-HU" b="1" dirty="0" err="1" smtClean="0"/>
              <a:t>OEVI-be</a:t>
            </a:r>
            <a:r>
              <a:rPr lang="hu-HU" b="1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Az </a:t>
            </a:r>
            <a:r>
              <a:rPr lang="hu-HU" dirty="0" err="1" smtClean="0"/>
              <a:t>OEVI-k</a:t>
            </a:r>
            <a:r>
              <a:rPr lang="hu-HU" dirty="0" smtClean="0"/>
              <a:t> feladata </a:t>
            </a:r>
          </a:p>
          <a:p>
            <a:pPr marL="800100" lvl="1" indent="-342900"/>
            <a:r>
              <a:rPr lang="hu-HU" dirty="0" smtClean="0"/>
              <a:t>Papírurnát kihelyezni (folyamatos felügyelet alatt álljon)</a:t>
            </a:r>
          </a:p>
          <a:p>
            <a:pPr marL="800100" lvl="1" indent="-342900"/>
            <a:r>
              <a:rPr lang="hu-HU" dirty="0" smtClean="0"/>
              <a:t>Leadott </a:t>
            </a:r>
            <a:r>
              <a:rPr lang="hu-HU" dirty="0"/>
              <a:t>levélszavazatok számát </a:t>
            </a:r>
            <a:r>
              <a:rPr lang="hu-HU" dirty="0" err="1"/>
              <a:t>VÁKIR-ban</a:t>
            </a:r>
            <a:r>
              <a:rPr lang="hu-HU" dirty="0"/>
              <a:t> </a:t>
            </a:r>
            <a:r>
              <a:rPr lang="hu-HU" dirty="0" smtClean="0"/>
              <a:t>jelenteni kell </a:t>
            </a:r>
            <a:r>
              <a:rPr lang="hu-HU" dirty="0" err="1" smtClean="0"/>
              <a:t>NVI-nek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1861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779096" cy="151216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Levélszavazatok, jegyzőkönyvek </a:t>
            </a:r>
            <a:r>
              <a:rPr lang="hu-HU" dirty="0" err="1" smtClean="0"/>
              <a:t>NVI-hez</a:t>
            </a:r>
            <a:r>
              <a:rPr lang="hu-HU" dirty="0" smtClean="0"/>
              <a:t> szállítása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Jegyzőkönyvek</a:t>
            </a:r>
          </a:p>
          <a:p>
            <a:pPr marL="800100" lvl="1" indent="-342900"/>
            <a:r>
              <a:rPr lang="hu-HU" dirty="0" smtClean="0"/>
              <a:t>Jegyzőkönyvek </a:t>
            </a:r>
            <a:r>
              <a:rPr lang="hu-HU" dirty="0" err="1" smtClean="0"/>
              <a:t>OEVI-hez</a:t>
            </a:r>
            <a:r>
              <a:rPr lang="hu-HU" dirty="0" smtClean="0"/>
              <a:t> szállítása a TVI vezető által meghatározottak szerint történik</a:t>
            </a:r>
          </a:p>
          <a:p>
            <a:pPr marL="800100" lvl="1" indent="-342900"/>
            <a:r>
              <a:rPr lang="hu-HU" dirty="0" smtClean="0"/>
              <a:t>A </a:t>
            </a:r>
            <a:r>
              <a:rPr lang="hu-HU" dirty="0"/>
              <a:t>jegyzőkönyveket az </a:t>
            </a:r>
            <a:r>
              <a:rPr lang="hu-HU" dirty="0" err="1"/>
              <a:t>OEVI-k</a:t>
            </a:r>
            <a:r>
              <a:rPr lang="hu-HU" dirty="0"/>
              <a:t> </a:t>
            </a:r>
            <a:r>
              <a:rPr lang="hu-HU" dirty="0" smtClean="0"/>
              <a:t>szállítják be </a:t>
            </a:r>
            <a:r>
              <a:rPr lang="hu-HU" dirty="0"/>
              <a:t>az </a:t>
            </a:r>
            <a:r>
              <a:rPr lang="hu-HU" dirty="0" err="1" smtClean="0"/>
              <a:t>NVI-hez</a:t>
            </a:r>
            <a:r>
              <a:rPr lang="hu-HU" dirty="0" smtClean="0"/>
              <a:t> október 3-án 19 óráig. </a:t>
            </a:r>
          </a:p>
          <a:p>
            <a:pPr marL="800100" lvl="1" indent="-342900"/>
            <a:r>
              <a:rPr lang="hu-HU" dirty="0" smtClean="0"/>
              <a:t>A rendezés elve: </a:t>
            </a:r>
            <a:r>
              <a:rPr lang="hu-HU" dirty="0" err="1" smtClean="0"/>
              <a:t>OEVI-nként</a:t>
            </a:r>
            <a:r>
              <a:rPr lang="hu-HU" dirty="0" smtClean="0"/>
              <a:t> </a:t>
            </a:r>
            <a:r>
              <a:rPr lang="hu-HU" dirty="0"/>
              <a:t>települési ABC sorrendben (amennyiben több OEVK is tartozik egy </a:t>
            </a:r>
            <a:r>
              <a:rPr lang="hu-HU" dirty="0" err="1"/>
              <a:t>OEVI-hez</a:t>
            </a:r>
            <a:r>
              <a:rPr lang="hu-HU" dirty="0"/>
              <a:t>, akkor valamennyi OEVK településeit egységesen kezelve</a:t>
            </a:r>
            <a:r>
              <a:rPr lang="hu-HU" dirty="0" smtClean="0"/>
              <a:t>)</a:t>
            </a:r>
            <a:endParaRPr lang="hu-HU" dirty="0"/>
          </a:p>
          <a:p>
            <a:pPr marL="800100" lvl="1" indent="-342900"/>
            <a:r>
              <a:rPr lang="hu-HU" dirty="0" smtClean="0"/>
              <a:t>Segédlista </a:t>
            </a:r>
            <a:r>
              <a:rPr lang="hu-HU" dirty="0" err="1" smtClean="0"/>
              <a:t>NVR-ből</a:t>
            </a:r>
            <a:r>
              <a:rPr lang="hu-HU" dirty="0" smtClean="0"/>
              <a:t> nyomtatható lesz.</a:t>
            </a:r>
          </a:p>
          <a:p>
            <a:pPr marL="800100" lvl="1" indent="-342900"/>
            <a:r>
              <a:rPr lang="hu-HU" dirty="0" smtClean="0"/>
              <a:t>Átvételkor NVI nem ellenőriz tételesen. Ha hiány van, azt az </a:t>
            </a:r>
            <a:r>
              <a:rPr lang="hu-HU" dirty="0" err="1" smtClean="0"/>
              <a:t>NVI-ben</a:t>
            </a:r>
            <a:r>
              <a:rPr lang="hu-HU" dirty="0" smtClean="0"/>
              <a:t> történő </a:t>
            </a:r>
            <a:r>
              <a:rPr lang="hu-HU" dirty="0" err="1" smtClean="0"/>
              <a:t>szkennelés</a:t>
            </a:r>
            <a:r>
              <a:rPr lang="hu-HU" dirty="0" smtClean="0"/>
              <a:t> kimutatja.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/>
              <a:t>A levélszavazatok </a:t>
            </a:r>
            <a:r>
              <a:rPr lang="hu-HU" dirty="0" err="1" smtClean="0"/>
              <a:t>NVI-hez</a:t>
            </a:r>
            <a:r>
              <a:rPr lang="hu-HU" dirty="0" smtClean="0"/>
              <a:t> szállítása ezzel egyidejűleg történik.</a:t>
            </a:r>
          </a:p>
        </p:txBody>
      </p:sp>
    </p:spTree>
    <p:extLst>
      <p:ext uri="{BB962C8B-B14F-4D97-AF65-F5344CB8AC3E}">
        <p14:creationId xmlns:p14="http://schemas.microsoft.com/office/powerpoint/2010/main" val="370659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52600"/>
            <a:ext cx="8075240" cy="4373563"/>
          </a:xfrm>
        </p:spPr>
        <p:txBody>
          <a:bodyPr/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pPr algn="ctr"/>
            <a:r>
              <a:rPr lang="hu-HU" sz="3500" dirty="0" smtClean="0"/>
              <a:t>Köszönöm a figyelmet!</a:t>
            </a:r>
          </a:p>
          <a:p>
            <a:pPr algn="ctr"/>
            <a:endParaRPr lang="hu-HU" sz="1700" dirty="0" smtClean="0"/>
          </a:p>
          <a:p>
            <a:pPr algn="ctr"/>
            <a:endParaRPr lang="hu-HU" sz="1700" dirty="0"/>
          </a:p>
          <a:p>
            <a:pPr algn="ctr"/>
            <a:endParaRPr lang="hu-HU" sz="1700" dirty="0" smtClean="0"/>
          </a:p>
          <a:p>
            <a:pPr algn="ctr"/>
            <a:endParaRPr lang="hu-HU" sz="3500" dirty="0"/>
          </a:p>
        </p:txBody>
      </p:sp>
    </p:spTree>
    <p:extLst>
      <p:ext uri="{BB962C8B-B14F-4D97-AF65-F5344CB8AC3E}">
        <p14:creationId xmlns:p14="http://schemas.microsoft.com/office/powerpoint/2010/main" val="333697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hu-HU" sz="2800" b="1" dirty="0" smtClean="0"/>
              <a:t>a népszavazáson működő bizottságok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043608" y="1556792"/>
            <a:ext cx="6777317" cy="3508977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endParaRPr lang="hu-HU" dirty="0"/>
          </a:p>
          <a:p>
            <a:pPr lvl="0"/>
            <a:endParaRPr lang="hu-HU" dirty="0" smtClean="0"/>
          </a:p>
          <a:p>
            <a:pPr marL="68580" lvl="0" indent="0">
              <a:buNone/>
            </a:pPr>
            <a:endParaRPr lang="hu-HU" dirty="0" smtClean="0"/>
          </a:p>
          <a:p>
            <a:pPr lvl="0"/>
            <a:r>
              <a:rPr lang="hu-HU" dirty="0" smtClean="0"/>
              <a:t>kb</a:t>
            </a:r>
            <a:r>
              <a:rPr lang="hu-HU" dirty="0"/>
              <a:t>. 11 </a:t>
            </a:r>
            <a:r>
              <a:rPr lang="hu-HU" dirty="0" smtClean="0"/>
              <a:t>ezer szavazatszámláló </a:t>
            </a:r>
            <a:r>
              <a:rPr lang="hu-HU" dirty="0"/>
              <a:t>bizottság (</a:t>
            </a:r>
            <a:r>
              <a:rPr lang="hu-HU" dirty="0" smtClean="0"/>
              <a:t>SZSZB)</a:t>
            </a:r>
          </a:p>
          <a:p>
            <a:pPr marL="365760" lvl="1" indent="0">
              <a:buNone/>
            </a:pPr>
            <a:r>
              <a:rPr lang="hu-HU" i="1" dirty="0" smtClean="0"/>
              <a:t>az </a:t>
            </a:r>
            <a:r>
              <a:rPr lang="hu-HU" i="1" dirty="0"/>
              <a:t>egy szavazókörrel rendelkező településeken </a:t>
            </a:r>
            <a:r>
              <a:rPr lang="hu-HU" i="1" dirty="0" smtClean="0"/>
              <a:t>a </a:t>
            </a:r>
            <a:r>
              <a:rPr lang="hu-HU" i="1" dirty="0"/>
              <a:t>szavazatszámláló bizottság feladatait a helyi választási bizottság (HVB</a:t>
            </a:r>
            <a:r>
              <a:rPr lang="hu-HU" i="1" dirty="0" smtClean="0"/>
              <a:t>) látja el</a:t>
            </a:r>
          </a:p>
          <a:p>
            <a:pPr marL="365760" lvl="1" indent="0">
              <a:buNone/>
            </a:pPr>
            <a:endParaRPr lang="hu-HU" dirty="0"/>
          </a:p>
          <a:p>
            <a:pPr lvl="0"/>
            <a:r>
              <a:rPr lang="hu-HU" dirty="0"/>
              <a:t>a </a:t>
            </a:r>
            <a:r>
              <a:rPr lang="hu-HU" dirty="0" smtClean="0"/>
              <a:t>106 országgyűlési </a:t>
            </a:r>
            <a:r>
              <a:rPr lang="hu-HU" dirty="0"/>
              <a:t>egyéni választókerületi választási bizottság (OEVB</a:t>
            </a:r>
            <a:r>
              <a:rPr lang="hu-HU" dirty="0" smtClean="0"/>
              <a:t>) – </a:t>
            </a:r>
            <a:r>
              <a:rPr lang="hu-HU" sz="2100" i="1" dirty="0" err="1"/>
              <a:t>Nsztv</a:t>
            </a:r>
            <a:r>
              <a:rPr lang="hu-HU" sz="2100" i="1" dirty="0"/>
              <a:t>. 79. § (2)</a:t>
            </a:r>
          </a:p>
          <a:p>
            <a:pPr marL="68580" lvl="0"/>
            <a:r>
              <a:rPr lang="hu-HU" dirty="0" smtClean="0"/>
              <a:t>	</a:t>
            </a:r>
            <a:r>
              <a:rPr lang="hu-HU" b="0" i="1" dirty="0" smtClean="0"/>
              <a:t>Megyénkben: 573 SZSZB, </a:t>
            </a:r>
            <a:r>
              <a:rPr lang="hu-HU" b="0" i="1" dirty="0"/>
              <a:t>6 OEVB</a:t>
            </a:r>
          </a:p>
          <a:p>
            <a:pPr lvl="0"/>
            <a:r>
              <a:rPr lang="hu-HU" dirty="0" smtClean="0"/>
              <a:t>a </a:t>
            </a:r>
            <a:r>
              <a:rPr lang="hu-HU" dirty="0"/>
              <a:t>Nemzeti Választási Bizottság (NVB</a:t>
            </a:r>
            <a:r>
              <a:rPr lang="hu-HU" dirty="0" smtClean="0"/>
              <a:t>)</a:t>
            </a:r>
          </a:p>
          <a:p>
            <a:pPr lvl="0"/>
            <a:endParaRPr lang="hu-HU" dirty="0" smtClean="0"/>
          </a:p>
          <a:p>
            <a:pPr marL="449580" indent="0" algn="just">
              <a:buNone/>
              <a:tabLst>
                <a:tab pos="678180" algn="l"/>
                <a:tab pos="449580" algn="l"/>
              </a:tabLst>
            </a:pPr>
            <a:endParaRPr lang="hu-HU" i="1" dirty="0" smtClean="0">
              <a:solidFill>
                <a:srgbClr val="FF0000"/>
              </a:solidFill>
              <a:latin typeface="Tahoma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022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6552728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>
                <a:latin typeface="Tahoma"/>
                <a:ea typeface="Times New Roman"/>
              </a:rPr>
              <a:t>Szavazatszámláló </a:t>
            </a:r>
            <a:r>
              <a:rPr lang="hu-HU" dirty="0">
                <a:latin typeface="Tahoma"/>
                <a:ea typeface="Times New Roman"/>
              </a:rPr>
              <a:t>bizottság</a:t>
            </a:r>
            <a:r>
              <a:rPr lang="hu-HU" b="1" i="1" dirty="0">
                <a:latin typeface="Times New Roman"/>
                <a:ea typeface="Times New Roman"/>
              </a:rPr>
              <a:t/>
            </a:r>
            <a:br>
              <a:rPr lang="hu-HU" b="1" i="1" dirty="0">
                <a:latin typeface="Times New Roman"/>
                <a:ea typeface="Times New Roman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043608" y="1628800"/>
            <a:ext cx="6777317" cy="4085041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hu-HU" sz="3500" dirty="0">
                <a:latin typeface="Tahoma"/>
                <a:ea typeface="Times New Roman"/>
              </a:rPr>
              <a:t>L</a:t>
            </a:r>
            <a:r>
              <a:rPr lang="hu-HU" sz="3500" dirty="0" smtClean="0">
                <a:latin typeface="Tahoma"/>
                <a:ea typeface="Times New Roman"/>
              </a:rPr>
              <a:t>egalább </a:t>
            </a:r>
            <a:r>
              <a:rPr lang="hu-HU" sz="3500" dirty="0">
                <a:latin typeface="Tahoma"/>
                <a:ea typeface="Times New Roman"/>
              </a:rPr>
              <a:t>öt tagból </a:t>
            </a:r>
            <a:r>
              <a:rPr lang="hu-HU" sz="3500" dirty="0" smtClean="0">
                <a:latin typeface="Tahoma"/>
                <a:ea typeface="Times New Roman"/>
              </a:rPr>
              <a:t>áll, ebből </a:t>
            </a:r>
            <a:r>
              <a:rPr lang="hu-HU" sz="3500" b="1" dirty="0" smtClean="0">
                <a:latin typeface="Tahoma"/>
                <a:ea typeface="Times New Roman"/>
              </a:rPr>
              <a:t>három </a:t>
            </a:r>
            <a:r>
              <a:rPr lang="hu-HU" sz="3500" b="1" dirty="0">
                <a:latin typeface="Tahoma"/>
                <a:ea typeface="Times New Roman"/>
              </a:rPr>
              <a:t>választott </a:t>
            </a:r>
            <a:r>
              <a:rPr lang="hu-HU" sz="3500" i="1" dirty="0" smtClean="0">
                <a:latin typeface="Tahoma"/>
                <a:ea typeface="Times New Roman"/>
              </a:rPr>
              <a:t>(</a:t>
            </a:r>
            <a:r>
              <a:rPr lang="hu-HU" sz="3500" i="1" dirty="0" err="1" smtClean="0">
                <a:latin typeface="Tahoma"/>
                <a:ea typeface="Times New Roman"/>
              </a:rPr>
              <a:t>Ve</a:t>
            </a:r>
            <a:r>
              <a:rPr lang="hu-HU" sz="3500" i="1" dirty="0" smtClean="0">
                <a:latin typeface="Tahoma"/>
                <a:ea typeface="Times New Roman"/>
              </a:rPr>
              <a:t>. 14. § (4) bekezdés)</a:t>
            </a:r>
          </a:p>
          <a:p>
            <a:pPr algn="just"/>
            <a:r>
              <a:rPr lang="hu-HU" sz="3500" b="1" dirty="0" smtClean="0">
                <a:solidFill>
                  <a:srgbClr val="C00000"/>
                </a:solidFill>
                <a:latin typeface="Tahoma"/>
                <a:ea typeface="Times New Roman"/>
              </a:rPr>
              <a:t>Összeférhetetlenség felülvizsgálata </a:t>
            </a:r>
            <a:r>
              <a:rPr lang="hu-HU" sz="3500" i="1" dirty="0">
                <a:latin typeface="Tahoma"/>
                <a:ea typeface="Times New Roman"/>
              </a:rPr>
              <a:t>(</a:t>
            </a:r>
            <a:r>
              <a:rPr lang="hu-HU" sz="3500" i="1" dirty="0" err="1">
                <a:latin typeface="Tahoma"/>
                <a:ea typeface="Times New Roman"/>
              </a:rPr>
              <a:t>Ve</a:t>
            </a:r>
            <a:r>
              <a:rPr lang="hu-HU" sz="3500" i="1" dirty="0">
                <a:latin typeface="Tahoma"/>
                <a:ea typeface="Times New Roman"/>
              </a:rPr>
              <a:t>. </a:t>
            </a:r>
            <a:r>
              <a:rPr lang="hu-HU" sz="3500" i="1" dirty="0" smtClean="0">
                <a:latin typeface="Tahoma"/>
                <a:ea typeface="Times New Roman"/>
              </a:rPr>
              <a:t>18. </a:t>
            </a:r>
            <a:r>
              <a:rPr lang="hu-HU" sz="3500" i="1" dirty="0">
                <a:latin typeface="Tahoma"/>
                <a:ea typeface="Times New Roman"/>
              </a:rPr>
              <a:t>§ </a:t>
            </a:r>
            <a:r>
              <a:rPr lang="hu-HU" sz="3500" i="1" dirty="0" smtClean="0">
                <a:latin typeface="Tahoma"/>
                <a:ea typeface="Times New Roman"/>
              </a:rPr>
              <a:t>)</a:t>
            </a:r>
            <a:endParaRPr lang="hu-HU" sz="3500" i="1" dirty="0">
              <a:latin typeface="Tahoma"/>
              <a:ea typeface="Times New Roman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hu-HU" sz="3500" b="1" dirty="0" smtClean="0">
                <a:latin typeface="Tahoma"/>
                <a:ea typeface="Times New Roman"/>
              </a:rPr>
              <a:t>Párttagság</a:t>
            </a:r>
            <a:endParaRPr lang="hu-HU" sz="3500" b="1" dirty="0" smtClean="0">
              <a:latin typeface="Tahoma"/>
              <a:ea typeface="Times New Roman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hu-HU" sz="3500" dirty="0" smtClean="0">
                <a:latin typeface="Tahoma"/>
                <a:ea typeface="Times New Roman"/>
              </a:rPr>
              <a:t>Közfoglalkoztatott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hu-HU" sz="3500" b="1" dirty="0" smtClean="0">
              <a:latin typeface="Tahoma"/>
              <a:ea typeface="Times New Roman"/>
            </a:endParaRPr>
          </a:p>
          <a:p>
            <a:pPr algn="just"/>
            <a:r>
              <a:rPr lang="hu-HU" sz="3500" b="1" dirty="0" smtClean="0">
                <a:latin typeface="Tahoma"/>
                <a:ea typeface="Times New Roman"/>
              </a:rPr>
              <a:t>Delegálás: </a:t>
            </a:r>
            <a:r>
              <a:rPr lang="hu-HU" sz="3500" i="1" dirty="0">
                <a:latin typeface="Tahoma"/>
                <a:ea typeface="Times New Roman"/>
              </a:rPr>
              <a:t>(</a:t>
            </a:r>
            <a:r>
              <a:rPr lang="hu-HU" sz="3500" i="1" dirty="0" err="1">
                <a:latin typeface="Tahoma"/>
                <a:ea typeface="Times New Roman"/>
              </a:rPr>
              <a:t>Nsztv</a:t>
            </a:r>
            <a:r>
              <a:rPr lang="hu-HU" sz="3500" i="1" dirty="0">
                <a:latin typeface="Tahoma"/>
                <a:ea typeface="Times New Roman"/>
              </a:rPr>
              <a:t>. 68. </a:t>
            </a:r>
            <a:r>
              <a:rPr lang="hu-HU" sz="3500" i="1" dirty="0" smtClean="0">
                <a:latin typeface="Tahoma"/>
                <a:ea typeface="Times New Roman"/>
              </a:rPr>
              <a:t>§)</a:t>
            </a:r>
          </a:p>
          <a:p>
            <a:pPr algn="just"/>
            <a:r>
              <a:rPr lang="hu-HU" sz="3500" dirty="0" smtClean="0">
                <a:latin typeface="Tahoma"/>
                <a:ea typeface="Times New Roman"/>
              </a:rPr>
              <a:t>A </a:t>
            </a:r>
            <a:r>
              <a:rPr lang="hu-HU" sz="3500" dirty="0">
                <a:latin typeface="Tahoma"/>
                <a:ea typeface="Times New Roman"/>
              </a:rPr>
              <a:t>népszavazási kezdeményezés szervezői két tagot, továbbá a népszavazási kezdeményezés szervezésében részt nem vevő, de országgyűlési frakcióval rendelkező pártok legfeljebb két-két tagot bízhatnak meg </a:t>
            </a:r>
            <a:r>
              <a:rPr lang="hu-HU" sz="3500" dirty="0" smtClean="0">
                <a:latin typeface="Tahoma"/>
                <a:ea typeface="Times New Roman"/>
              </a:rPr>
              <a:t>az </a:t>
            </a:r>
            <a:r>
              <a:rPr lang="hu-HU" sz="3500" dirty="0" err="1">
                <a:latin typeface="Tahoma"/>
                <a:ea typeface="Times New Roman"/>
              </a:rPr>
              <a:t>SZSZB-be</a:t>
            </a:r>
            <a:r>
              <a:rPr lang="hu-HU" sz="3500" dirty="0">
                <a:latin typeface="Tahoma"/>
                <a:ea typeface="Times New Roman"/>
              </a:rPr>
              <a:t>.</a:t>
            </a:r>
            <a:r>
              <a:rPr lang="hu-HU" sz="3500" b="1" dirty="0" smtClean="0">
                <a:latin typeface="Tahoma"/>
                <a:ea typeface="Times New Roman"/>
              </a:rPr>
              <a:t>	</a:t>
            </a:r>
          </a:p>
          <a:p>
            <a:pPr marL="640080" lvl="2" indent="0">
              <a:buNone/>
            </a:pPr>
            <a:r>
              <a:rPr lang="hu-HU" sz="2500" b="1" i="1" dirty="0" smtClean="0"/>
              <a:t>A </a:t>
            </a:r>
            <a:r>
              <a:rPr lang="hu-HU" sz="2500" b="1" i="1" dirty="0"/>
              <a:t>Nemzeti Választási </a:t>
            </a:r>
            <a:r>
              <a:rPr lang="hu-HU" sz="2500" b="1" i="1" dirty="0" smtClean="0"/>
              <a:t>Bizottság 46/2016</a:t>
            </a:r>
            <a:r>
              <a:rPr lang="hu-HU" sz="2500" b="1" i="1" dirty="0"/>
              <a:t>. számú határozata</a:t>
            </a:r>
            <a:endParaRPr lang="hu-HU" sz="2500" i="1" dirty="0"/>
          </a:p>
          <a:p>
            <a:pPr marL="731520" lvl="2" indent="0">
              <a:buNone/>
            </a:pPr>
            <a:r>
              <a:rPr lang="hu-HU" sz="2500" i="1" dirty="0"/>
              <a:t> </a:t>
            </a:r>
          </a:p>
          <a:p>
            <a:pPr marL="731520" lvl="2" indent="0">
              <a:buNone/>
            </a:pPr>
            <a:r>
              <a:rPr lang="hu-HU" sz="2500" i="1" dirty="0"/>
              <a:t>A Nemzeti Választási Bizottság </a:t>
            </a:r>
            <a:r>
              <a:rPr lang="hu-HU" sz="2500" i="1" dirty="0" smtClean="0"/>
              <a:t>… meghozta </a:t>
            </a:r>
            <a:r>
              <a:rPr lang="hu-HU" sz="2500" i="1" dirty="0"/>
              <a:t>a következő</a:t>
            </a:r>
          </a:p>
          <a:p>
            <a:pPr marL="731520" lvl="2" indent="0">
              <a:buNone/>
            </a:pPr>
            <a:r>
              <a:rPr lang="hu-HU" sz="2500" b="1" i="1" dirty="0"/>
              <a:t>határozatot:</a:t>
            </a:r>
            <a:endParaRPr lang="hu-HU" sz="2500" i="1" dirty="0"/>
          </a:p>
          <a:p>
            <a:pPr marL="731520" lvl="2" indent="0">
              <a:buNone/>
            </a:pPr>
            <a:r>
              <a:rPr lang="hu-HU" sz="2500" i="1" dirty="0"/>
              <a:t>A Nemzeti Választási Bizottság megállapítja, </a:t>
            </a:r>
            <a:r>
              <a:rPr lang="hu-HU" sz="2500" i="1" dirty="0" smtClean="0"/>
              <a:t>hogy …. </a:t>
            </a:r>
            <a:r>
              <a:rPr lang="hu-HU" sz="4000" b="1" i="1" dirty="0" smtClean="0">
                <a:solidFill>
                  <a:srgbClr val="C00000"/>
                </a:solidFill>
              </a:rPr>
              <a:t>a </a:t>
            </a:r>
            <a:r>
              <a:rPr lang="hu-HU" sz="4000" b="1" i="1" dirty="0">
                <a:solidFill>
                  <a:srgbClr val="C00000"/>
                </a:solidFill>
              </a:rPr>
              <a:t>Kormány –, mint a kezdeményezés szervezője</a:t>
            </a:r>
            <a:r>
              <a:rPr lang="hu-HU" sz="4000" b="1" i="1" dirty="0">
                <a:solidFill>
                  <a:srgbClr val="FF0000"/>
                </a:solidFill>
              </a:rPr>
              <a:t> </a:t>
            </a:r>
            <a:r>
              <a:rPr lang="hu-HU" sz="2500" i="1" dirty="0"/>
              <a:t>– és </a:t>
            </a:r>
            <a:r>
              <a:rPr lang="hu-HU" sz="2500" i="1" dirty="0" smtClean="0"/>
              <a:t>...</a:t>
            </a:r>
            <a:endParaRPr lang="hu-HU" sz="2500" i="1" dirty="0"/>
          </a:p>
          <a:p>
            <a:pPr marL="731520" lvl="2" indent="0">
              <a:buNone/>
            </a:pPr>
            <a:r>
              <a:rPr lang="hu-HU" sz="2500" i="1" dirty="0"/>
              <a:t> </a:t>
            </a:r>
          </a:p>
          <a:p>
            <a:pPr marL="0" indent="0" algn="just">
              <a:buNone/>
            </a:pPr>
            <a:endParaRPr lang="hu-HU" sz="3300" b="1" dirty="0" smtClean="0">
              <a:latin typeface="Tahoma"/>
              <a:ea typeface="Times New Roman"/>
            </a:endParaRPr>
          </a:p>
          <a:p>
            <a:endParaRPr lang="hu-HU" dirty="0" smtClean="0">
              <a:latin typeface="Tahoma"/>
              <a:ea typeface="Times New Roman"/>
            </a:endParaRPr>
          </a:p>
          <a:p>
            <a:pPr marL="0" indent="0">
              <a:buNone/>
            </a:pPr>
            <a:endParaRPr lang="hu-HU" dirty="0">
              <a:latin typeface="Tahoma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765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83568" y="836713"/>
            <a:ext cx="7992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94C600"/>
              </a:buClr>
            </a:pPr>
            <a:r>
              <a:rPr lang="hu-HU" sz="2000" dirty="0" smtClean="0">
                <a:latin typeface="Tahoma"/>
                <a:ea typeface="Times New Roman"/>
              </a:rPr>
              <a:t>Az </a:t>
            </a:r>
            <a:r>
              <a:rPr lang="hu-HU" sz="2000" dirty="0">
                <a:latin typeface="Tahoma"/>
                <a:ea typeface="Times New Roman"/>
              </a:rPr>
              <a:t>SZSZB határozatképes, ha legalább 3 tag jelen van </a:t>
            </a:r>
            <a:r>
              <a:rPr lang="hu-HU" sz="2000" i="1" dirty="0">
                <a:latin typeface="Tahoma"/>
                <a:ea typeface="Times New Roman"/>
              </a:rPr>
              <a:t>(</a:t>
            </a:r>
            <a:r>
              <a:rPr lang="hu-HU" sz="2000" i="1" dirty="0" err="1">
                <a:latin typeface="Tahoma"/>
                <a:ea typeface="Times New Roman"/>
              </a:rPr>
              <a:t>Ve</a:t>
            </a:r>
            <a:r>
              <a:rPr lang="hu-HU" sz="2000" i="1" dirty="0">
                <a:latin typeface="Tahoma"/>
                <a:ea typeface="Times New Roman"/>
              </a:rPr>
              <a:t>. 41. § (2) bekezdés)</a:t>
            </a:r>
          </a:p>
          <a:p>
            <a:pPr lvl="0" algn="just">
              <a:buClr>
                <a:srgbClr val="94C600"/>
              </a:buClr>
            </a:pPr>
            <a:endParaRPr lang="hu-HU" sz="2000" b="1" dirty="0" smtClean="0">
              <a:solidFill>
                <a:srgbClr val="3E3D2D"/>
              </a:solidFill>
              <a:latin typeface="Tahoma"/>
              <a:ea typeface="Times New Roman"/>
            </a:endParaRPr>
          </a:p>
          <a:p>
            <a:pPr lvl="0" algn="just">
              <a:buClr>
                <a:srgbClr val="94C600"/>
              </a:buClr>
            </a:pPr>
            <a:r>
              <a:rPr lang="hu-HU" sz="2000" b="1" dirty="0" smtClean="0">
                <a:solidFill>
                  <a:srgbClr val="3E3D2D"/>
                </a:solidFill>
                <a:latin typeface="Tahoma"/>
                <a:ea typeface="Times New Roman"/>
              </a:rPr>
              <a:t>Ha </a:t>
            </a:r>
            <a:r>
              <a:rPr lang="hu-HU" sz="2000" b="1" dirty="0">
                <a:solidFill>
                  <a:srgbClr val="3E3D2D"/>
                </a:solidFill>
                <a:latin typeface="Tahoma"/>
                <a:ea typeface="Times New Roman"/>
              </a:rPr>
              <a:t>a szavazás napján az SZSZB </a:t>
            </a:r>
            <a:r>
              <a:rPr lang="hu-HU" sz="2000" dirty="0">
                <a:solidFill>
                  <a:srgbClr val="000000"/>
                </a:solidFill>
                <a:latin typeface="Tahoma"/>
                <a:ea typeface="Times New Roman"/>
              </a:rPr>
              <a:t>– az egy szavazókörrel rendelkező településen a HVB – munkájában részt vevő </a:t>
            </a:r>
            <a:r>
              <a:rPr lang="hu-HU" sz="2000" b="1" dirty="0">
                <a:solidFill>
                  <a:srgbClr val="000000"/>
                </a:solidFill>
                <a:latin typeface="Tahoma"/>
                <a:ea typeface="Times New Roman"/>
              </a:rPr>
              <a:t>tagok száma kevesebb mint öt</a:t>
            </a:r>
            <a:r>
              <a:rPr lang="hu-HU" sz="2000" dirty="0">
                <a:solidFill>
                  <a:srgbClr val="000000"/>
                </a:solidFill>
                <a:latin typeface="Tahoma"/>
                <a:ea typeface="Times New Roman"/>
              </a:rPr>
              <a:t>, a helyi választási iroda vezetője a </a:t>
            </a:r>
            <a:r>
              <a:rPr lang="hu-HU" sz="2000" b="1" dirty="0">
                <a:solidFill>
                  <a:srgbClr val="000000"/>
                </a:solidFill>
                <a:latin typeface="Tahoma"/>
                <a:ea typeface="Times New Roman"/>
              </a:rPr>
              <a:t>póttagok közül </a:t>
            </a:r>
            <a:r>
              <a:rPr lang="hu-HU" sz="2000" dirty="0">
                <a:solidFill>
                  <a:srgbClr val="000000"/>
                </a:solidFill>
                <a:latin typeface="Tahoma"/>
                <a:ea typeface="Times New Roman"/>
              </a:rPr>
              <a:t>a bizottságot kiegészíti. </a:t>
            </a:r>
            <a:endParaRPr lang="hu-HU" sz="2000" dirty="0" smtClean="0">
              <a:solidFill>
                <a:srgbClr val="000000"/>
              </a:solidFill>
              <a:latin typeface="Tahoma"/>
              <a:ea typeface="Times New Roman"/>
            </a:endParaRPr>
          </a:p>
          <a:p>
            <a:pPr lvl="0" algn="just">
              <a:buClr>
                <a:srgbClr val="94C600"/>
              </a:buClr>
            </a:pPr>
            <a:r>
              <a:rPr lang="hu-HU" sz="2000" b="1" u="sng" dirty="0" smtClean="0">
                <a:solidFill>
                  <a:srgbClr val="C00000"/>
                </a:solidFill>
                <a:latin typeface="Tahoma"/>
                <a:ea typeface="Times New Roman"/>
              </a:rPr>
              <a:t>Kivéve: Nemzetiségi </a:t>
            </a:r>
            <a:r>
              <a:rPr lang="hu-HU" sz="2000" b="1" u="sng" smtClean="0">
                <a:solidFill>
                  <a:srgbClr val="C00000"/>
                </a:solidFill>
                <a:latin typeface="Tahoma"/>
                <a:ea typeface="Times New Roman"/>
              </a:rPr>
              <a:t>SZSZB !!!!</a:t>
            </a:r>
            <a:endParaRPr lang="hu-HU" sz="2000" b="1" u="sng" dirty="0" smtClean="0">
              <a:solidFill>
                <a:srgbClr val="C00000"/>
              </a:solidFill>
              <a:latin typeface="Tahoma"/>
              <a:ea typeface="Times New Roman"/>
            </a:endParaRPr>
          </a:p>
          <a:p>
            <a:pPr lvl="0" algn="just">
              <a:buClr>
                <a:srgbClr val="94C600"/>
              </a:buClr>
            </a:pPr>
            <a:endParaRPr lang="hu-HU" sz="2000" dirty="0">
              <a:solidFill>
                <a:srgbClr val="000000"/>
              </a:solidFill>
              <a:latin typeface="Tahoma"/>
              <a:ea typeface="Times New Roman"/>
            </a:endParaRPr>
          </a:p>
          <a:p>
            <a:pPr lvl="0" algn="just">
              <a:buClr>
                <a:srgbClr val="94C600"/>
              </a:buClr>
            </a:pPr>
            <a:r>
              <a:rPr lang="hu-HU" sz="2000" dirty="0">
                <a:solidFill>
                  <a:srgbClr val="000000"/>
                </a:solidFill>
                <a:latin typeface="Tahoma"/>
                <a:ea typeface="Times New Roman"/>
              </a:rPr>
              <a:t>Ha fenti módon nincs lehetőség a bizottság kiegészítésére, akkor arról a TVI vezetője gondoskodik más település szavazatszámláló bizottsági póttagjának megbízásával. </a:t>
            </a:r>
            <a:endParaRPr lang="hu-HU" sz="2000" dirty="0" smtClean="0">
              <a:solidFill>
                <a:srgbClr val="000000"/>
              </a:solidFill>
              <a:latin typeface="Tahoma"/>
              <a:ea typeface="Times New Roman"/>
            </a:endParaRPr>
          </a:p>
          <a:p>
            <a:pPr lvl="0" algn="just">
              <a:buClr>
                <a:srgbClr val="94C600"/>
              </a:buClr>
            </a:pPr>
            <a:endParaRPr lang="hu-HU" sz="2000" dirty="0">
              <a:solidFill>
                <a:srgbClr val="000000"/>
              </a:solidFill>
              <a:latin typeface="Tahoma"/>
              <a:ea typeface="Times New Roman"/>
            </a:endParaRPr>
          </a:p>
          <a:p>
            <a:pPr lvl="0" algn="just">
              <a:buClr>
                <a:srgbClr val="94C600"/>
              </a:buClr>
            </a:pPr>
            <a:r>
              <a:rPr lang="hu-HU" sz="2000" dirty="0">
                <a:solidFill>
                  <a:srgbClr val="000000"/>
                </a:solidFill>
                <a:latin typeface="Tahoma"/>
                <a:ea typeface="Times New Roman"/>
              </a:rPr>
              <a:t>A </a:t>
            </a:r>
            <a:r>
              <a:rPr lang="hu-HU" sz="2000" dirty="0" err="1">
                <a:solidFill>
                  <a:srgbClr val="000000"/>
                </a:solidFill>
                <a:latin typeface="Tahoma"/>
                <a:ea typeface="Times New Roman"/>
              </a:rPr>
              <a:t>Ve</a:t>
            </a:r>
            <a:r>
              <a:rPr lang="hu-HU" sz="2000" dirty="0">
                <a:solidFill>
                  <a:srgbClr val="000000"/>
                </a:solidFill>
                <a:latin typeface="Tahoma"/>
                <a:ea typeface="Times New Roman"/>
              </a:rPr>
              <a:t>. „a munkájában részt vevő tagok” kifejezést használja, tehát nem az SZSZB tagjainak számát kell figyelni, hanem azt, hogy ténylegesen hányan látják el-a tevékenységet.</a:t>
            </a:r>
            <a:endParaRPr lang="hu-HU" sz="2000" dirty="0">
              <a:solidFill>
                <a:srgbClr val="3E3D2D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216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3600" dirty="0">
                <a:latin typeface="Tahoma"/>
                <a:ea typeface="Times New Roman"/>
              </a:rPr>
              <a:t>Helyi</a:t>
            </a:r>
            <a:r>
              <a:rPr lang="hu-HU" sz="2800" b="1" dirty="0" smtClean="0"/>
              <a:t> </a:t>
            </a:r>
            <a:r>
              <a:rPr lang="hu-HU" sz="3600" dirty="0">
                <a:latin typeface="Tahoma"/>
                <a:ea typeface="Times New Roman"/>
              </a:rPr>
              <a:t>Választási</a:t>
            </a:r>
            <a:r>
              <a:rPr lang="hu-HU" sz="2800" b="1" dirty="0" smtClean="0"/>
              <a:t> </a:t>
            </a:r>
            <a:r>
              <a:rPr lang="hu-HU" sz="3600" dirty="0" smtClean="0">
                <a:latin typeface="Tahoma"/>
                <a:ea typeface="Times New Roman"/>
              </a:rPr>
              <a:t>Bizottság</a:t>
            </a:r>
            <a:br>
              <a:rPr lang="hu-HU" sz="3600" dirty="0" smtClean="0">
                <a:latin typeface="Tahoma"/>
                <a:ea typeface="Times New Roman"/>
              </a:rPr>
            </a:br>
            <a:endParaRPr lang="hu-HU" sz="3600" dirty="0">
              <a:latin typeface="Tahoma"/>
              <a:ea typeface="Times New Roman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hu-HU" sz="2200" dirty="0" smtClean="0">
              <a:latin typeface="Tahoma"/>
              <a:ea typeface="Times New Roman"/>
            </a:endParaRPr>
          </a:p>
          <a:p>
            <a:pPr algn="just"/>
            <a:r>
              <a:rPr lang="hu-HU" sz="2200" dirty="0" smtClean="0">
                <a:latin typeface="Tahoma"/>
                <a:ea typeface="Times New Roman"/>
              </a:rPr>
              <a:t>a </a:t>
            </a:r>
            <a:r>
              <a:rPr lang="hu-HU" sz="2200" dirty="0">
                <a:latin typeface="Tahoma"/>
                <a:ea typeface="Times New Roman"/>
              </a:rPr>
              <a:t>HVB az egy szavazókörös településeken legalább 5 tagból </a:t>
            </a:r>
            <a:r>
              <a:rPr lang="hu-HU" sz="2200" dirty="0" smtClean="0">
                <a:latin typeface="Tahoma"/>
                <a:ea typeface="Times New Roman"/>
              </a:rPr>
              <a:t>áll </a:t>
            </a:r>
            <a:r>
              <a:rPr lang="hu-HU" sz="2000" i="1" dirty="0">
                <a:latin typeface="Tahoma"/>
                <a:ea typeface="Times New Roman"/>
              </a:rPr>
              <a:t>(</a:t>
            </a:r>
            <a:r>
              <a:rPr lang="hu-HU" sz="2000" i="1" dirty="0" err="1">
                <a:latin typeface="Tahoma"/>
                <a:ea typeface="Times New Roman"/>
              </a:rPr>
              <a:t>Ve</a:t>
            </a:r>
            <a:r>
              <a:rPr lang="hu-HU" sz="2000" i="1" dirty="0">
                <a:latin typeface="Tahoma"/>
                <a:ea typeface="Times New Roman"/>
              </a:rPr>
              <a:t>. 14. § (4) bekezdés)</a:t>
            </a:r>
          </a:p>
          <a:p>
            <a:pPr algn="just"/>
            <a:endParaRPr lang="hu-HU" sz="2200" dirty="0" smtClean="0">
              <a:latin typeface="Tahoma"/>
              <a:ea typeface="Times New Roman"/>
            </a:endParaRPr>
          </a:p>
          <a:p>
            <a:pPr algn="just"/>
            <a:r>
              <a:rPr lang="hu-HU" sz="2200" dirty="0" smtClean="0">
                <a:latin typeface="Tahoma"/>
                <a:ea typeface="Times New Roman"/>
              </a:rPr>
              <a:t>a </a:t>
            </a:r>
            <a:r>
              <a:rPr lang="hu-HU" sz="2200" dirty="0">
                <a:latin typeface="Tahoma"/>
                <a:ea typeface="Times New Roman"/>
              </a:rPr>
              <a:t>HVB-nek az egy szavazókörös településeken 5 választott tagja </a:t>
            </a:r>
            <a:r>
              <a:rPr lang="hu-HU" sz="2200" dirty="0" smtClean="0">
                <a:latin typeface="Tahoma"/>
                <a:ea typeface="Times New Roman"/>
              </a:rPr>
              <a:t>van </a:t>
            </a:r>
            <a:r>
              <a:rPr lang="hu-HU" sz="2000" i="1" dirty="0">
                <a:latin typeface="Tahoma"/>
                <a:ea typeface="Times New Roman"/>
              </a:rPr>
              <a:t>(</a:t>
            </a:r>
            <a:r>
              <a:rPr lang="hu-HU" sz="2000" i="1" dirty="0" err="1">
                <a:latin typeface="Tahoma"/>
                <a:ea typeface="Times New Roman"/>
              </a:rPr>
              <a:t>Ve</a:t>
            </a:r>
            <a:r>
              <a:rPr lang="hu-HU" sz="2000" i="1" dirty="0">
                <a:latin typeface="Tahoma"/>
                <a:ea typeface="Times New Roman"/>
              </a:rPr>
              <a:t>. </a:t>
            </a:r>
            <a:r>
              <a:rPr lang="hu-HU" sz="2000" i="1" dirty="0" smtClean="0">
                <a:latin typeface="Tahoma"/>
                <a:ea typeface="Times New Roman"/>
              </a:rPr>
              <a:t>23. §)</a:t>
            </a:r>
            <a:endParaRPr lang="hu-HU" sz="2000" i="1" dirty="0">
              <a:latin typeface="Tahoma"/>
              <a:ea typeface="Times New Roman"/>
            </a:endParaRPr>
          </a:p>
          <a:p>
            <a:pPr marL="0" indent="0" algn="just">
              <a:buNone/>
            </a:pPr>
            <a:r>
              <a:rPr lang="hu-HU" sz="2200" dirty="0" smtClean="0">
                <a:latin typeface="Tahoma"/>
                <a:ea typeface="Times New Roman"/>
              </a:rPr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283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/>
            </a:r>
            <a:br>
              <a:rPr lang="hu-HU" dirty="0" smtClean="0"/>
            </a:br>
            <a:r>
              <a:rPr lang="hu-HU" sz="3600" dirty="0">
                <a:latin typeface="Tahoma"/>
                <a:ea typeface="Times New Roman"/>
              </a:rPr>
              <a:t>OEVB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043492" y="1484784"/>
            <a:ext cx="6777317" cy="4347845"/>
          </a:xfrm>
        </p:spPr>
        <p:txBody>
          <a:bodyPr>
            <a:normAutofit fontScale="55000" lnSpcReduction="20000"/>
          </a:bodyPr>
          <a:lstStyle/>
          <a:p>
            <a:pPr algn="just"/>
            <a:endParaRPr lang="hu-HU" sz="4400" dirty="0" smtClean="0">
              <a:latin typeface="Tahoma"/>
              <a:ea typeface="Times New Roman"/>
            </a:endParaRPr>
          </a:p>
          <a:p>
            <a:pPr algn="just"/>
            <a:r>
              <a:rPr lang="hu-HU" sz="4400" dirty="0" smtClean="0">
                <a:latin typeface="Tahoma"/>
                <a:ea typeface="Times New Roman"/>
              </a:rPr>
              <a:t>Az </a:t>
            </a:r>
            <a:r>
              <a:rPr lang="hu-HU" sz="4400" dirty="0">
                <a:latin typeface="Tahoma"/>
                <a:ea typeface="Times New Roman"/>
              </a:rPr>
              <a:t>OEVB legalább 3 tagból áll</a:t>
            </a:r>
            <a:r>
              <a:rPr lang="hu-HU" sz="4400" dirty="0" smtClean="0">
                <a:latin typeface="Tahoma"/>
                <a:ea typeface="Times New Roman"/>
              </a:rPr>
              <a:t>.</a:t>
            </a:r>
          </a:p>
          <a:p>
            <a:pPr marL="68580" indent="0" algn="just">
              <a:buNone/>
            </a:pPr>
            <a:r>
              <a:rPr lang="hu-HU" sz="4400" dirty="0" smtClean="0">
                <a:latin typeface="Tahoma"/>
                <a:ea typeface="Times New Roman"/>
              </a:rPr>
              <a:t> </a:t>
            </a:r>
          </a:p>
          <a:p>
            <a:pPr algn="just"/>
            <a:r>
              <a:rPr lang="hu-HU" sz="4400" dirty="0" smtClean="0">
                <a:solidFill>
                  <a:srgbClr val="000000"/>
                </a:solidFill>
                <a:latin typeface="Tahoma"/>
                <a:ea typeface="Times New Roman"/>
              </a:rPr>
              <a:t>Az OEVB három </a:t>
            </a:r>
            <a:r>
              <a:rPr lang="hu-HU" sz="4400" dirty="0">
                <a:solidFill>
                  <a:srgbClr val="000000"/>
                </a:solidFill>
                <a:latin typeface="Tahoma"/>
                <a:ea typeface="Times New Roman"/>
              </a:rPr>
              <a:t>tagját és legalább két póttagot az országgyűlési egyéni választókerület </a:t>
            </a:r>
            <a:r>
              <a:rPr lang="hu-HU" sz="4400" b="1" dirty="0">
                <a:solidFill>
                  <a:srgbClr val="000000"/>
                </a:solidFill>
                <a:latin typeface="Tahoma"/>
                <a:ea typeface="Times New Roman"/>
              </a:rPr>
              <a:t>székhelye</a:t>
            </a:r>
            <a:r>
              <a:rPr lang="hu-HU" sz="4400" dirty="0">
                <a:solidFill>
                  <a:srgbClr val="000000"/>
                </a:solidFill>
                <a:latin typeface="Tahoma"/>
                <a:ea typeface="Times New Roman"/>
              </a:rPr>
              <a:t> szerinti település </a:t>
            </a:r>
            <a:r>
              <a:rPr lang="hu-HU" sz="4400" dirty="0" smtClean="0">
                <a:solidFill>
                  <a:srgbClr val="000000"/>
                </a:solidFill>
                <a:latin typeface="Tahoma"/>
                <a:ea typeface="Times New Roman"/>
              </a:rPr>
              <a:t>képviselő-testülete választja.</a:t>
            </a:r>
          </a:p>
          <a:p>
            <a:pPr algn="just"/>
            <a:endParaRPr lang="hu-HU" sz="4400" dirty="0" smtClean="0">
              <a:solidFill>
                <a:srgbClr val="000000"/>
              </a:solidFill>
              <a:latin typeface="Tahoma"/>
              <a:ea typeface="Times New Roman"/>
            </a:endParaRPr>
          </a:p>
          <a:p>
            <a:pPr algn="just"/>
            <a:r>
              <a:rPr lang="hu-HU" sz="4400" dirty="0" smtClean="0">
                <a:solidFill>
                  <a:srgbClr val="000000"/>
                </a:solidFill>
                <a:latin typeface="Tahoma"/>
                <a:ea typeface="Times New Roman"/>
              </a:rPr>
              <a:t>Személyükre </a:t>
            </a:r>
            <a:r>
              <a:rPr lang="hu-HU" sz="4400" dirty="0">
                <a:solidFill>
                  <a:srgbClr val="000000"/>
                </a:solidFill>
                <a:latin typeface="Tahoma"/>
                <a:ea typeface="Times New Roman"/>
              </a:rPr>
              <a:t>az </a:t>
            </a:r>
            <a:r>
              <a:rPr lang="hu-HU" sz="4400" dirty="0" smtClean="0">
                <a:solidFill>
                  <a:srgbClr val="000000"/>
                </a:solidFill>
                <a:latin typeface="Tahoma"/>
                <a:ea typeface="Times New Roman"/>
              </a:rPr>
              <a:t>OEVI vezetője </a:t>
            </a:r>
            <a:r>
              <a:rPr lang="hu-HU" sz="4400" dirty="0">
                <a:solidFill>
                  <a:srgbClr val="000000"/>
                </a:solidFill>
                <a:latin typeface="Tahoma"/>
                <a:ea typeface="Times New Roman"/>
              </a:rPr>
              <a:t>tesz indítványt. </a:t>
            </a:r>
            <a:endParaRPr lang="hu-HU" sz="4400" dirty="0" smtClean="0">
              <a:solidFill>
                <a:srgbClr val="000000"/>
              </a:solidFill>
              <a:latin typeface="Tahoma"/>
              <a:ea typeface="Times New Roman"/>
            </a:endParaRPr>
          </a:p>
          <a:p>
            <a:pPr algn="just"/>
            <a:endParaRPr lang="hu-HU" sz="12800" dirty="0">
              <a:solidFill>
                <a:srgbClr val="000000"/>
              </a:solidFill>
              <a:latin typeface="Tahoma"/>
              <a:ea typeface="Times New Roman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291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2772226"/>
          </a:xfrm>
        </p:spPr>
        <p:txBody>
          <a:bodyPr>
            <a:normAutofit/>
          </a:bodyPr>
          <a:lstStyle/>
          <a:p>
            <a:r>
              <a:rPr lang="hu-HU" sz="4400" dirty="0"/>
              <a:t>szervezési, igazgatási feladatok</a:t>
            </a:r>
          </a:p>
        </p:txBody>
      </p:sp>
    </p:spTree>
    <p:extLst>
      <p:ext uri="{BB962C8B-B14F-4D97-AF65-F5344CB8AC3E}">
        <p14:creationId xmlns:p14="http://schemas.microsoft.com/office/powerpoint/2010/main" val="284688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Szállítási helyszínek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300" dirty="0"/>
              <a:t>TVI vezetők igényének megfelelő szállítás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300" dirty="0"/>
              <a:t>Cél: </a:t>
            </a:r>
          </a:p>
          <a:p>
            <a:pPr marL="914400" lvl="1" indent="-457200"/>
            <a:r>
              <a:rPr lang="hu-HU" sz="1900" dirty="0"/>
              <a:t>Minél rövidebb ideig kelljen tárolni a kellékeket a választási irodáknak</a:t>
            </a:r>
          </a:p>
          <a:p>
            <a:pPr marL="914400" lvl="1" indent="-457200"/>
            <a:r>
              <a:rPr lang="hu-HU" sz="1900" dirty="0"/>
              <a:t>Eltérő tárolási kapacitás kezelése</a:t>
            </a:r>
          </a:p>
          <a:p>
            <a:pPr marL="914400" lvl="1" indent="-457200"/>
            <a:r>
              <a:rPr lang="hu-HU" sz="1900" dirty="0"/>
              <a:t>Reálisan teljesíthető legyen a nyomda részéről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300" dirty="0"/>
              <a:t>Alkalmanként kb. 120 helyszín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300" dirty="0"/>
              <a:t>HVI székhely szerinti </a:t>
            </a:r>
            <a:r>
              <a:rPr lang="hu-HU" sz="2300" dirty="0" err="1"/>
              <a:t>OEVI-be</a:t>
            </a:r>
            <a:r>
              <a:rPr lang="hu-HU" sz="2300" dirty="0"/>
              <a:t> minden tagtelepülésnek, akkor is, ha az másik </a:t>
            </a:r>
            <a:r>
              <a:rPr lang="hu-HU" sz="2300" dirty="0" err="1"/>
              <a:t>OEVK-hoz</a:t>
            </a:r>
            <a:r>
              <a:rPr lang="hu-HU" sz="2300" dirty="0"/>
              <a:t> tartozik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241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zencia">
  <a:themeElements>
    <a:clrScheme name="Esszencia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zencia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zenc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3070</TotalTime>
  <Words>1114</Words>
  <Application>Microsoft Office PowerPoint</Application>
  <PresentationFormat>Diavetítés a képernyőre (4:3 oldalarány)</PresentationFormat>
  <Paragraphs>200</Paragraphs>
  <Slides>25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Esszencia</vt:lpstr>
      <vt:lpstr>Bizottsági munka,  szervezési, igazgatási feladatok Az országos népszavazásON </vt:lpstr>
      <vt:lpstr> A választási bizottságok </vt:lpstr>
      <vt:lpstr>a népszavazáson működő bizottságok</vt:lpstr>
      <vt:lpstr>Szavazatszámláló bizottság </vt:lpstr>
      <vt:lpstr>PowerPoint bemutató</vt:lpstr>
      <vt:lpstr>Helyi Választási Bizottság </vt:lpstr>
      <vt:lpstr> OEVB</vt:lpstr>
      <vt:lpstr>szervezési, igazgatási feladatok</vt:lpstr>
      <vt:lpstr>Szállítási helyszínek</vt:lpstr>
      <vt:lpstr>Szállítási elvek</vt:lpstr>
      <vt:lpstr>Papír urnák,  SZSZB füzet</vt:lpstr>
      <vt:lpstr>Műanyag urna</vt:lpstr>
      <vt:lpstr>Szavazási levélcsomag</vt:lpstr>
      <vt:lpstr>Szavazóköri doboz</vt:lpstr>
      <vt:lpstr>Szavazóköri doboz</vt:lpstr>
      <vt:lpstr>Szavazóköri doboz</vt:lpstr>
      <vt:lpstr>Szállítások támogatása</vt:lpstr>
      <vt:lpstr>Szállítások támogatása</vt:lpstr>
      <vt:lpstr>Szállítások támogatása</vt:lpstr>
      <vt:lpstr>Szállítások támogatása</vt:lpstr>
      <vt:lpstr>Szállítások támogatása</vt:lpstr>
      <vt:lpstr>Szállítások visszarögzítése</vt:lpstr>
      <vt:lpstr>Szavazási levélcsomag</vt:lpstr>
      <vt:lpstr>Levélszavazatok, jegyzőkönyvek NVI-hez szállítása</vt:lpstr>
      <vt:lpstr>PowerPoint bemutató</vt:lpstr>
    </vt:vector>
  </TitlesOfParts>
  <Company>KD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országos népszavazáshoz kapcsolódó szervezési, igazgatási feladatok</dc:title>
  <dc:creator>Mucsi Tamás dr.</dc:creator>
  <cp:lastModifiedBy>SZ-SZ-B Megyei Önk</cp:lastModifiedBy>
  <cp:revision>84</cp:revision>
  <cp:lastPrinted>2016-09-09T08:51:01Z</cp:lastPrinted>
  <dcterms:created xsi:type="dcterms:W3CDTF">2016-07-27T12:08:12Z</dcterms:created>
  <dcterms:modified xsi:type="dcterms:W3CDTF">2016-09-09T09:28:43Z</dcterms:modified>
</cp:coreProperties>
</file>