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3" r:id="rId1"/>
  </p:sldMasterIdLst>
  <p:notesMasterIdLst>
    <p:notesMasterId r:id="rId17"/>
  </p:notesMasterIdLst>
  <p:handoutMasterIdLst>
    <p:handoutMasterId r:id="rId18"/>
  </p:handoutMasterIdLst>
  <p:sldIdLst>
    <p:sldId id="262" r:id="rId2"/>
    <p:sldId id="263" r:id="rId3"/>
    <p:sldId id="273" r:id="rId4"/>
    <p:sldId id="272" r:id="rId5"/>
    <p:sldId id="264" r:id="rId6"/>
    <p:sldId id="280" r:id="rId7"/>
    <p:sldId id="281" r:id="rId8"/>
    <p:sldId id="282" r:id="rId9"/>
    <p:sldId id="261" r:id="rId10"/>
    <p:sldId id="275" r:id="rId11"/>
    <p:sldId id="274" r:id="rId12"/>
    <p:sldId id="276" r:id="rId13"/>
    <p:sldId id="278" r:id="rId14"/>
    <p:sldId id="277" r:id="rId15"/>
    <p:sldId id="271" r:id="rId16"/>
  </p:sldIdLst>
  <p:sldSz cx="9144000" cy="6858000" type="screen4x3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74" userDrawn="1">
          <p15:clr>
            <a:srgbClr val="A4A3A4"/>
          </p15:clr>
        </p15:guide>
        <p15:guide id="2" pos="2182" userDrawn="1">
          <p15:clr>
            <a:srgbClr val="A4A3A4"/>
          </p15:clr>
        </p15:guide>
        <p15:guide id="3" orient="horz" pos="3108" userDrawn="1">
          <p15:clr>
            <a:srgbClr val="A4A3A4"/>
          </p15:clr>
        </p15:guide>
        <p15:guide id="4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11" autoAdjust="0"/>
    <p:restoredTop sz="94622" autoAdjust="0"/>
  </p:normalViewPr>
  <p:slideViewPr>
    <p:cSldViewPr snapToObjects="1">
      <p:cViewPr>
        <p:scale>
          <a:sx n="114" d="100"/>
          <a:sy n="114" d="100"/>
        </p:scale>
        <p:origin x="-1614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1962"/>
        <p:guide orient="horz" pos="2122"/>
        <p:guide pos="3196"/>
        <p:guide pos="31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1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5588628" y="0"/>
            <a:ext cx="4275401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4AE08-E834-41F8-85DD-DEE5626A7194}" type="datetimeFigureOut">
              <a:rPr lang="hu-HU" smtClean="0"/>
              <a:t>2016.01.06.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5401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5588628" y="6397806"/>
            <a:ext cx="4275401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74C77-0016-4281-8695-36B682C062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4919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1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5588628" y="0"/>
            <a:ext cx="4275401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pPr/>
              <a:t>2016.01.06.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248025" y="504825"/>
            <a:ext cx="3370263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6397806"/>
            <a:ext cx="4275401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5588628" y="6397806"/>
            <a:ext cx="4275401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9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7326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1821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3059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2333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06762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0596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2744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67677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456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0596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9060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8394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7822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3707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5479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880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pPr/>
              <a:t>2016.01.06.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5497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  <p:sldLayoutId id="2147483664" r:id="rId17"/>
    <p:sldLayoutId id="2147483666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fejlesztes@szszbmo.hu" TargetMode="External"/><Relationship Id="rId2" Type="http://schemas.openxmlformats.org/officeDocument/2006/relationships/hyperlink" Target="http://www.szechenyi2020.h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1772816"/>
            <a:ext cx="7992888" cy="3312368"/>
          </a:xfrm>
        </p:spPr>
        <p:txBody>
          <a:bodyPr>
            <a:normAutofit/>
          </a:bodyPr>
          <a:lstStyle/>
          <a:p>
            <a:pPr algn="ctr"/>
            <a:r>
              <a:rPr lang="hu-HU" sz="3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Barnamezős területek rehabilitációja</a:t>
            </a:r>
            <a:r>
              <a:rPr lang="hu-HU" sz="3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3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3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TOP-2.1.1-15</a:t>
            </a:r>
            <a:r>
              <a:rPr lang="hu-HU" sz="3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3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Nyíregyháza, 2016. január 08.</a:t>
            </a:r>
            <a:br>
              <a:rPr lang="hu-H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			</a:t>
            </a:r>
            <a:r>
              <a:rPr lang="hu-HU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Kissné Puskás Katalin</a:t>
            </a:r>
            <a:endParaRPr lang="hu-HU" sz="1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ASUS\Desktop\ENPI nyitókonferencia\cimerkicsi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72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44624"/>
            <a:ext cx="8028383" cy="1008112"/>
          </a:xfrm>
        </p:spPr>
        <p:txBody>
          <a:bodyPr>
            <a:normAutofit/>
          </a:bodyPr>
          <a:lstStyle/>
          <a:p>
            <a:pPr algn="ctr"/>
            <a:r>
              <a:rPr lang="hu-HU" sz="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Műszaki elvárások, </a:t>
            </a:r>
            <a:br>
              <a:rPr lang="hu-HU" sz="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 támogatható tevékenységek</a:t>
            </a:r>
            <a:endParaRPr lang="hu-HU" sz="28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196752"/>
            <a:ext cx="7632847" cy="532093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hu-HU" sz="2600" b="1" u="sng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</a:t>
            </a:r>
            <a:r>
              <a:rPr lang="hu-HU" sz="2600" b="1" u="sng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önállóan támogatható tevékenységekre vonatkozó műszaki szakmai elvárások </a:t>
            </a:r>
            <a:r>
              <a:rPr lang="hu-HU" sz="2600" b="1" u="sng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buNone/>
            </a:pPr>
            <a:r>
              <a:rPr lang="hu-HU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Pl. </a:t>
            </a:r>
            <a:r>
              <a:rPr lang="hu-HU" sz="22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</a:t>
            </a:r>
            <a:r>
              <a:rPr lang="hu-HU" sz="2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tevékenységek esetén kötelező rendezvény naptár készítése.</a:t>
            </a:r>
            <a:endParaRPr lang="hu-HU" sz="22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hu-HU" sz="2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További </a:t>
            </a:r>
            <a:r>
              <a:rPr lang="hu-HU" sz="2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elvárások pályázati </a:t>
            </a:r>
            <a:r>
              <a:rPr lang="hu-HU" sz="2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felhívás: 11 – 26. </a:t>
            </a:r>
            <a:r>
              <a:rPr lang="hu-HU" sz="2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o.-ig</a:t>
            </a:r>
            <a:r>
              <a:rPr lang="hu-HU" sz="2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hu-HU" sz="22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hu-HU" sz="2600" b="1" u="sng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 támogatható tevékenységek: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Pl. </a:t>
            </a:r>
            <a:r>
              <a:rPr lang="hu-HU" sz="2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közoktatási intézmény fejlesztésem szociális intézmény fejlesztése </a:t>
            </a:r>
            <a:r>
              <a:rPr lang="hu-HU" sz="2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stb.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2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További információ pályázati </a:t>
            </a:r>
            <a:r>
              <a:rPr lang="hu-HU" sz="2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felhívás: 9-11.o</a:t>
            </a:r>
            <a:r>
              <a:rPr lang="hu-HU" sz="2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–ig.</a:t>
            </a:r>
          </a:p>
          <a:p>
            <a:pPr marL="0" indent="0">
              <a:buNone/>
            </a:pPr>
            <a:endParaRPr lang="hu-HU" sz="2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AutoNum type="arabicPeriod"/>
            </a:pPr>
            <a:endParaRPr lang="hu-HU" dirty="0"/>
          </a:p>
          <a:p>
            <a:r>
              <a:rPr lang="en-US" dirty="0"/>
              <a:t> </a:t>
            </a:r>
            <a:endParaRPr lang="hu-HU" dirty="0"/>
          </a:p>
          <a:p>
            <a:pPr marL="0" indent="0">
              <a:buNone/>
            </a:pPr>
            <a:endParaRPr lang="hu-HU" sz="1400" dirty="0"/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423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44624"/>
            <a:ext cx="7308303" cy="1152128"/>
          </a:xfrm>
        </p:spPr>
        <p:txBody>
          <a:bodyPr>
            <a:normAutofit fontScale="90000"/>
          </a:bodyPr>
          <a:lstStyle/>
          <a:p>
            <a:pPr lvl="2" algn="ctr" defTabSz="457200" rtl="0">
              <a:spcBef>
                <a:spcPct val="0"/>
              </a:spcBef>
            </a:pPr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ÖNÁLLÓAN NEM TÁMOGATHATÓ, KÖTELEZŐEN MEGVALÓSÍTANDÓ TEVÉKENYSÉGEK</a:t>
            </a:r>
            <a:r>
              <a:rPr lang="hu-HU" b="1" dirty="0" smtClean="0"/>
              <a:t/>
            </a:r>
            <a:br>
              <a:rPr lang="hu-HU" b="1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9" y="1628800"/>
            <a:ext cx="6347714" cy="4412563"/>
          </a:xfrm>
        </p:spPr>
        <p:txBody>
          <a:bodyPr>
            <a:normAutofit/>
          </a:bodyPr>
          <a:lstStyle/>
          <a:p>
            <a:pPr lvl="0"/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Akadálymentesítés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amennyiben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releváns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hu-HU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Energiahatékonysági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intézkedések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amennyiben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releváns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hu-H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Nyilvánosság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biztosítása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hu-HU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hu-H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Szórt azbeszt mentesítése – amennyiben releváns, </a:t>
            </a:r>
            <a:endParaRPr lang="hu-HU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Partnerség tervezése,</a:t>
            </a:r>
          </a:p>
          <a:p>
            <a:pPr lvl="0"/>
            <a:r>
              <a:rPr lang="hu-HU" sz="20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Infrastruktúrális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beruházás jellegű fejlesztéseket kiegészítő „</a:t>
            </a:r>
            <a:r>
              <a:rPr lang="hu-HU" sz="20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elemek.</a:t>
            </a:r>
            <a:endParaRPr lang="hu-HU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hu-H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599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44624"/>
            <a:ext cx="6957312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KIVÁLASZTÁSI ELJÁRÁS, TARTALMI ÉRTÉKELÉSI SZEMPONTOK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9" y="1556792"/>
            <a:ext cx="6347714" cy="448457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hu-HU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Irányító Hatóság a támogatási kérelmekről való döntés megalapozására </a:t>
            </a:r>
            <a:r>
              <a:rPr lang="hu-HU" sz="2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Döntés-előkészítő Bizottságot </a:t>
            </a:r>
            <a:r>
              <a:rPr lang="hu-HU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hív össze.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hu-HU" sz="2500" b="1" i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Tartalmi értékelési szempontok</a:t>
            </a:r>
            <a:r>
              <a:rPr lang="hu-HU" sz="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Pályázati Felhívás: </a:t>
            </a:r>
            <a:r>
              <a:rPr lang="hu-HU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32-37.o</a:t>
            </a:r>
            <a:r>
              <a:rPr lang="hu-HU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hu-HU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terület specifikus melléklet tartalmazza </a:t>
            </a:r>
            <a:r>
              <a:rPr lang="hu-HU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terület specifikus értékelési szempontokat. Pl. </a:t>
            </a:r>
            <a:r>
              <a:rPr lang="hu-HU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előkészítettség foka, hátrányos helyzetű járásban valósul meg stb.</a:t>
            </a:r>
            <a:endParaRPr lang="hu-HU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hu-HU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7200" indent="-457200" algn="just">
              <a:lnSpc>
                <a:spcPct val="120000"/>
              </a:lnSpc>
              <a:spcBef>
                <a:spcPts val="0"/>
              </a:spcBef>
              <a:buAutoNum type="arabicPeriod" startAt="11"/>
            </a:pPr>
            <a:endParaRPr lang="hu-HU" sz="25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hu-HU" sz="2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hu-HU" sz="20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hu-HU" sz="20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041362"/>
            <a:ext cx="1080120" cy="571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459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47192"/>
          </a:xfrm>
        </p:spPr>
        <p:txBody>
          <a:bodyPr>
            <a:noAutofit/>
          </a:bodyPr>
          <a:lstStyle/>
          <a:p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KÖTELEZŐEN CSATOLANDÓ DOKUMENTUMOK A TÁMOGATÁSI KÉRELEM BEADÁSAKOR I.</a:t>
            </a:r>
            <a:endParaRPr lang="hu-HU" sz="2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9" y="1772816"/>
            <a:ext cx="6347714" cy="4176464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5FCBEF"/>
              </a:buClr>
            </a:pPr>
            <a:r>
              <a:rPr lang="hu-HU" sz="1500" b="1" dirty="0" smtClean="0">
                <a:solidFill>
                  <a:srgbClr val="2E83C3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Szakmai </a:t>
            </a:r>
            <a:r>
              <a:rPr lang="hu-HU" sz="1500" b="1" dirty="0">
                <a:solidFill>
                  <a:srgbClr val="2E83C3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megalapozó tanulmány </a:t>
            </a:r>
            <a:r>
              <a:rPr lang="hu-HU" sz="1500" dirty="0">
                <a:solidFill>
                  <a:srgbClr val="2E83C3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(Igényfelmérés és </a:t>
            </a:r>
            <a:r>
              <a:rPr lang="hu-HU" sz="1500" dirty="0" err="1">
                <a:solidFill>
                  <a:srgbClr val="2E83C3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kihasználtsági</a:t>
            </a:r>
            <a:r>
              <a:rPr lang="hu-HU" sz="1500" dirty="0">
                <a:solidFill>
                  <a:srgbClr val="2E83C3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terv</a:t>
            </a:r>
            <a:r>
              <a:rPr lang="hu-HU" sz="1500" dirty="0" smtClean="0">
                <a:solidFill>
                  <a:srgbClr val="2E83C3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endParaRPr lang="hu-HU" sz="1500" dirty="0">
              <a:solidFill>
                <a:srgbClr val="2E83C3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5FCBEF"/>
              </a:buClr>
            </a:pPr>
            <a:r>
              <a:rPr lang="hu-HU" sz="1500" b="1" dirty="0" smtClean="0">
                <a:solidFill>
                  <a:srgbClr val="2E83C3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Helyszínrajz </a:t>
            </a:r>
            <a:r>
              <a:rPr lang="hu-HU" sz="1500" b="1" dirty="0">
                <a:solidFill>
                  <a:srgbClr val="2E83C3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vázrajz a megújításra kerülő ingatlanról, helyszínről, </a:t>
            </a:r>
            <a:r>
              <a:rPr lang="hu-HU" sz="1500" b="1" dirty="0" smtClean="0">
                <a:solidFill>
                  <a:srgbClr val="2E83C3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fotódokumentáció,</a:t>
            </a:r>
            <a:endParaRPr lang="hu-HU" sz="1500" b="1" dirty="0">
              <a:solidFill>
                <a:srgbClr val="2E83C3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5FCBEF"/>
              </a:buClr>
            </a:pPr>
            <a:r>
              <a:rPr lang="hu-HU" sz="1500" b="1" dirty="0" smtClean="0">
                <a:solidFill>
                  <a:srgbClr val="2E83C3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Konzorciumi </a:t>
            </a:r>
            <a:r>
              <a:rPr lang="hu-HU" sz="1500" b="1" dirty="0">
                <a:solidFill>
                  <a:srgbClr val="2E83C3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megállapodás támogatási kérelem benyújtásához (amennyiben releváns</a:t>
            </a:r>
            <a:r>
              <a:rPr lang="hu-HU" sz="1500" b="1" dirty="0" smtClean="0">
                <a:solidFill>
                  <a:srgbClr val="2E83C3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endParaRPr lang="hu-HU" sz="1500" b="1" dirty="0">
              <a:solidFill>
                <a:srgbClr val="2E83C3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5FCBEF"/>
              </a:buClr>
            </a:pPr>
            <a:r>
              <a:rPr lang="hu-HU" sz="1500" b="1" dirty="0" smtClean="0">
                <a:solidFill>
                  <a:srgbClr val="2E83C3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Nyilatkozat </a:t>
            </a:r>
            <a:r>
              <a:rPr lang="hu-HU" sz="1500" b="1" dirty="0">
                <a:solidFill>
                  <a:srgbClr val="2E83C3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barnamezős terület </a:t>
            </a:r>
            <a:r>
              <a:rPr lang="hu-HU" sz="1500" b="1" dirty="0" smtClean="0">
                <a:solidFill>
                  <a:srgbClr val="2E83C3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státuszáról,</a:t>
            </a:r>
            <a:endParaRPr lang="hu-HU" sz="1500" b="1" dirty="0">
              <a:solidFill>
                <a:srgbClr val="2E83C3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5FCBEF"/>
              </a:buClr>
            </a:pPr>
            <a:r>
              <a:rPr lang="hu-HU" sz="1500" b="1" dirty="0" smtClean="0">
                <a:solidFill>
                  <a:srgbClr val="2E83C3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Integrált </a:t>
            </a:r>
            <a:r>
              <a:rPr lang="hu-HU" sz="1500" b="1" dirty="0">
                <a:solidFill>
                  <a:srgbClr val="2E83C3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Településfejlesztési Stratégia </a:t>
            </a:r>
            <a:r>
              <a:rPr lang="hu-HU" sz="1500" dirty="0">
                <a:solidFill>
                  <a:srgbClr val="2E83C3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(amennyiben elkészült, de nem elérhető az önkormányzat honlapján) / Nyilatkozat az Integrált Településfejlesztési Stratégia elkészítéséről vagy </a:t>
            </a:r>
            <a:r>
              <a:rPr lang="hu-HU" sz="1500" dirty="0" smtClean="0">
                <a:solidFill>
                  <a:srgbClr val="2E83C3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felülvizsgálatáról</a:t>
            </a:r>
            <a:r>
              <a:rPr lang="hu-HU" sz="1500" dirty="0">
                <a:solidFill>
                  <a:srgbClr val="2E83C3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amennyiben ezzel a dokumentummal nem rendelkezik a nem járásszékhely település vagy a meglévő dokumentum még nem került felülvizsgálatra a 314/2012-es Korm. rendelet szerint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  <a:buClr>
                <a:srgbClr val="5FCBEF"/>
              </a:buClr>
            </a:pPr>
            <a:endParaRPr lang="hu-HU" sz="1500" b="1" dirty="0">
              <a:solidFill>
                <a:srgbClr val="2E83C3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81" y="5949280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785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44624"/>
            <a:ext cx="6957312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TOVÁBBI INFORMÁCIÓK</a:t>
            </a:r>
            <a:br>
              <a:rPr lang="hu-HU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sz="27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9" y="1124744"/>
            <a:ext cx="6347714" cy="49166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hu-HU" sz="20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hu-HU" sz="20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Széchenyi 2020 ügyfélszolgálata</a:t>
            </a:r>
          </a:p>
          <a:p>
            <a:pPr lvl="2" algn="just">
              <a:buFontTx/>
              <a:buChar char="-"/>
            </a:pPr>
            <a:r>
              <a:rPr lang="hu-HU" sz="1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www.szechenyi2020.hu</a:t>
            </a:r>
            <a:endParaRPr lang="hu-HU" sz="18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hu-HU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Szabolcs-Szatmár-Bereg Megye Önkormányzata</a:t>
            </a:r>
          </a:p>
          <a:p>
            <a:pPr marL="1085850" lvl="2" indent="-285750" algn="just">
              <a:buFontTx/>
              <a:buChar char="-"/>
            </a:pPr>
            <a:r>
              <a:rPr lang="hu-HU" sz="1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fejlesztes@szszbmo.hu</a:t>
            </a:r>
            <a:endParaRPr lang="hu-HU" sz="18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2" indent="0" algn="just">
              <a:buNone/>
            </a:pPr>
            <a:endParaRPr lang="hu-HU" sz="18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hu-HU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88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44624"/>
            <a:ext cx="9144000" cy="936104"/>
          </a:xfrm>
        </p:spPr>
        <p:txBody>
          <a:bodyPr/>
          <a:lstStyle/>
          <a:p>
            <a:pPr algn="ctr"/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7584" y="1600200"/>
            <a:ext cx="7488832" cy="49971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u-HU" sz="28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hu-HU" sz="28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hu-HU" sz="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Köszönöm a megtisztelő figyelmet!</a:t>
            </a:r>
            <a:endParaRPr lang="hu-HU" sz="28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48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44624"/>
            <a:ext cx="7956376" cy="936104"/>
          </a:xfrm>
        </p:spPr>
        <p:txBody>
          <a:bodyPr>
            <a:normAutofit/>
          </a:bodyPr>
          <a:lstStyle/>
          <a:p>
            <a:pPr algn="ctr"/>
            <a:r>
              <a:rPr lang="hu-HU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FELHÍVÁS CÉLJA, INDOKOLTSÁGA</a:t>
            </a:r>
            <a:endParaRPr lang="hu-H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412776"/>
            <a:ext cx="792088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sz="2000" b="1" dirty="0" smtClean="0"/>
          </a:p>
          <a:p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beavatkozás célja: </a:t>
            </a:r>
          </a:p>
          <a:p>
            <a:pPr marL="0" indent="0" algn="just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intézkedés elsősorban olyan </a:t>
            </a:r>
            <a:r>
              <a:rPr lang="hu-HU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infrastruktúra-fejlesztéseket</a:t>
            </a:r>
            <a:r>
              <a:rPr lang="hu-H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támogat,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amelyek </a:t>
            </a:r>
            <a:r>
              <a:rPr lang="hu-HU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javítják a települések általános környezeti állapotát</a:t>
            </a:r>
            <a:r>
              <a:rPr lang="hu-H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segítik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 település </a:t>
            </a:r>
            <a:r>
              <a:rPr lang="hu-H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fenntartható fejlődési pályára állítását, a beruházások során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olyan </a:t>
            </a:r>
            <a:r>
              <a:rPr lang="hu-H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technológiák, módszerek kerülnek alkalmazásra, amelyek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környezet- </a:t>
            </a:r>
            <a:r>
              <a:rPr lang="hu-HU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 természetvédő </a:t>
            </a:r>
            <a:r>
              <a:rPr lang="hu-H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módon biztosítják a </a:t>
            </a:r>
            <a:r>
              <a:rPr lang="hu-HU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megépített 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infrastruktúra </a:t>
            </a:r>
            <a:r>
              <a:rPr lang="hu-HU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 a település működését, </a:t>
            </a:r>
            <a:r>
              <a:rPr lang="hu-H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elősegítik a </a:t>
            </a:r>
            <a:r>
              <a:rPr lang="hu-HU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fenntartható</a:t>
            </a:r>
            <a:r>
              <a:rPr lang="hu-H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fejlődést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hu-H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 település  314/2012. (IX. 8.) Korm. rendelet szerint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kidolgozott .</a:t>
            </a:r>
            <a:endParaRPr lang="hu-HU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rendelkezésre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állóforrás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TOP ezen beavatkozási </a:t>
            </a:r>
            <a:r>
              <a:rPr lang="hu-H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területén: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21 009 millió </a:t>
            </a:r>
            <a:r>
              <a:rPr lang="hu-H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Ft.</a:t>
            </a:r>
            <a:endParaRPr lang="hu-HU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2" indent="-342900">
              <a:lnSpc>
                <a:spcPct val="200000"/>
              </a:lnSpc>
            </a:pPr>
            <a:endParaRPr lang="hu-H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2" indent="-285750">
              <a:buFontTx/>
              <a:buChar char="-"/>
            </a:pPr>
            <a:endParaRPr lang="hu-HU" sz="1800" dirty="0" smtClean="0">
              <a:solidFill>
                <a:srgbClr val="0070C0"/>
              </a:solidFill>
            </a:endParaRPr>
          </a:p>
          <a:p>
            <a:pPr marL="285750" lvl="2" indent="-285750">
              <a:buFontTx/>
              <a:buChar char="-"/>
            </a:pPr>
            <a:endParaRPr lang="hu-HU" sz="1800" i="1" dirty="0" smtClean="0">
              <a:solidFill>
                <a:srgbClr val="0070C0"/>
              </a:solidFill>
            </a:endParaRPr>
          </a:p>
          <a:p>
            <a:pPr marL="0" lvl="2" indent="0">
              <a:buNone/>
            </a:pPr>
            <a:endParaRPr lang="hu-HU" dirty="0"/>
          </a:p>
          <a:p>
            <a:pPr marL="0" lvl="2" indent="0">
              <a:buNone/>
            </a:pPr>
            <a:endParaRPr lang="hu-HU" b="1" dirty="0"/>
          </a:p>
          <a:p>
            <a:pPr marL="0" indent="0">
              <a:buNone/>
            </a:pPr>
            <a:endParaRPr lang="hu-HU" sz="2000" dirty="0"/>
          </a:p>
          <a:p>
            <a:pPr lvl="0">
              <a:buFontTx/>
              <a:buChar char="-"/>
            </a:pPr>
            <a:endParaRPr lang="hu-HU" sz="2000" dirty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5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8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44624"/>
            <a:ext cx="7236295" cy="936104"/>
          </a:xfrm>
        </p:spPr>
        <p:txBody>
          <a:bodyPr>
            <a:normAutofit/>
          </a:bodyPr>
          <a:lstStyle/>
          <a:p>
            <a:pPr algn="ctr"/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TÁMOGATÁSI KÉRELMEK, FINANSZÍROZÁS I.</a:t>
            </a:r>
            <a:endParaRPr lang="hu-H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9" y="980728"/>
            <a:ext cx="6347714" cy="50606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Támogatást igénylők köre: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városi </a:t>
            </a:r>
            <a:r>
              <a:rPr lang="hu-H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jogállású település helyi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önkormányzat</a:t>
            </a:r>
          </a:p>
          <a:p>
            <a:pPr marL="3175" lvl="1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hu-HU" sz="1100" b="1" u="sng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Önállóan </a:t>
            </a:r>
            <a:r>
              <a:rPr lang="hu-HU" sz="1100" b="1" u="sng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nem, csak konzorciumi partnerként nyújthatnak be támogatási kérelmet az alábbi szervezetek:</a:t>
            </a:r>
          </a:p>
          <a:p>
            <a:pPr marL="288925" lvl="1" algn="just">
              <a:spcBef>
                <a:spcPts val="0"/>
              </a:spcBef>
            </a:pPr>
            <a:r>
              <a:rPr lang="hu-HU" sz="11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helyi </a:t>
            </a:r>
            <a:r>
              <a:rPr lang="hu-HU" sz="11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önkormányzati költségvetési irányító és költségvetési szervek </a:t>
            </a:r>
            <a:r>
              <a:rPr lang="hu-HU" sz="11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hu-HU" sz="11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8925" lvl="1" algn="just">
              <a:spcBef>
                <a:spcPts val="0"/>
              </a:spcBef>
            </a:pPr>
            <a:r>
              <a:rPr lang="hu-HU" sz="11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helyi </a:t>
            </a:r>
            <a:r>
              <a:rPr lang="hu-HU" sz="11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nemzetiségi önkormányzati költségvetési irányító és költségvetési szervek </a:t>
            </a:r>
            <a:r>
              <a:rPr lang="hu-HU" sz="11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hu-HU" sz="11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8925" lvl="1" algn="just">
              <a:spcBef>
                <a:spcPts val="0"/>
              </a:spcBef>
            </a:pPr>
            <a:r>
              <a:rPr lang="hu-HU" sz="11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önkormányzati </a:t>
            </a:r>
            <a:r>
              <a:rPr lang="hu-HU" sz="11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többségi tulajdonú gazdasági </a:t>
            </a:r>
            <a:r>
              <a:rPr lang="hu-HU" sz="11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társaság;</a:t>
            </a:r>
            <a:endParaRPr lang="hu-HU" sz="11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8925" lvl="1" algn="just">
              <a:spcBef>
                <a:spcPts val="0"/>
              </a:spcBef>
            </a:pPr>
            <a:r>
              <a:rPr lang="hu-HU" sz="11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egyesület;</a:t>
            </a:r>
            <a:endParaRPr lang="hu-HU" sz="11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8925" lvl="1" algn="just">
              <a:spcBef>
                <a:spcPts val="0"/>
              </a:spcBef>
            </a:pPr>
            <a:r>
              <a:rPr lang="hu-HU" sz="11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egyházi </a:t>
            </a:r>
            <a:r>
              <a:rPr lang="hu-HU" sz="11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jogi személy </a:t>
            </a:r>
            <a:r>
              <a:rPr lang="hu-HU" sz="11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8925" lvl="1" algn="just">
              <a:spcBef>
                <a:spcPts val="0"/>
              </a:spcBef>
            </a:pPr>
            <a:r>
              <a:rPr lang="hu-HU" sz="11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alapítvány </a:t>
            </a:r>
            <a:endParaRPr lang="hu-HU" sz="11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8925" lvl="1" algn="just">
              <a:spcBef>
                <a:spcPts val="0"/>
              </a:spcBef>
            </a:pPr>
            <a:r>
              <a:rPr lang="hu-HU" sz="1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közalapítvány </a:t>
            </a:r>
          </a:p>
          <a:p>
            <a:pPr marL="288925" lvl="1" algn="just">
              <a:spcBef>
                <a:spcPts val="0"/>
              </a:spcBef>
            </a:pPr>
            <a:r>
              <a:rPr lang="hu-HU" sz="11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többségi </a:t>
            </a:r>
            <a:r>
              <a:rPr lang="hu-HU" sz="11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önkormányzati tulajdonban lévő nonprofit gazdasági </a:t>
            </a:r>
            <a:r>
              <a:rPr lang="hu-HU" sz="11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társaság;</a:t>
            </a:r>
            <a:endParaRPr lang="hu-HU" sz="11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8925" lvl="1" algn="just">
              <a:spcBef>
                <a:spcPts val="0"/>
              </a:spcBef>
            </a:pPr>
            <a:r>
              <a:rPr lang="hu-HU" sz="11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egyéb</a:t>
            </a:r>
            <a:r>
              <a:rPr lang="hu-HU" sz="11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többségi önkormányzati tulajdonban lévő, jogi személyiségű nonprofit </a:t>
            </a:r>
            <a:r>
              <a:rPr lang="hu-HU" sz="11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szervezet;</a:t>
            </a:r>
            <a:endParaRPr lang="hu-HU" sz="11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8925" lvl="1" algn="just">
              <a:spcBef>
                <a:spcPts val="0"/>
              </a:spcBef>
            </a:pPr>
            <a:r>
              <a:rPr lang="hu-HU" sz="11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egyéb</a:t>
            </a:r>
            <a:r>
              <a:rPr lang="hu-HU" sz="11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többségi önkormányzati tulajdonban lévő, jogi személyiség nélküli nonprofit </a:t>
            </a:r>
            <a:r>
              <a:rPr lang="hu-HU" sz="11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szervezet.</a:t>
            </a:r>
          </a:p>
          <a:p>
            <a:pPr marL="3175" lvl="1" indent="0" algn="just">
              <a:spcBef>
                <a:spcPts val="0"/>
              </a:spcBef>
              <a:buNone/>
            </a:pPr>
            <a:endParaRPr lang="hu-HU" sz="11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75" lvl="1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hu-HU" sz="1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1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támogatási kérelem benyújtása: </a:t>
            </a:r>
            <a:r>
              <a:rPr lang="hu-HU" sz="1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2016. 05. 09 - 2016.08.08-ig</a:t>
            </a:r>
          </a:p>
          <a:p>
            <a:pPr marL="0" lvl="0" indent="0">
              <a:buNone/>
            </a:pPr>
            <a:r>
              <a:rPr lang="hu-HU" sz="1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1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végrehajtására rendelkezésre álló </a:t>
            </a:r>
            <a:r>
              <a:rPr lang="hu-HU" sz="1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időtartam: </a:t>
            </a:r>
            <a:r>
              <a:rPr lang="hu-HU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 hónap áll rendelkezésre, kármentesítés és az abból következő hasznosíthatóság elhúzódása esetén 60 </a:t>
            </a:r>
            <a:r>
              <a:rPr lang="hu-HU" sz="1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hónap</a:t>
            </a:r>
          </a:p>
          <a:p>
            <a:pPr marL="0" lvl="0" indent="0">
              <a:buNone/>
            </a:pPr>
            <a:r>
              <a:rPr lang="hu-HU" sz="1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Fenntartási </a:t>
            </a:r>
            <a:r>
              <a:rPr lang="hu-HU" sz="1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kötelezettség</a:t>
            </a:r>
            <a:r>
              <a:rPr lang="hu-HU" sz="1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hu-HU" sz="1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5év</a:t>
            </a:r>
            <a:endParaRPr lang="hu-HU" sz="12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949280"/>
            <a:ext cx="1080120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330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44624"/>
            <a:ext cx="7308303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TÁMOGATÁSI </a:t>
            </a:r>
            <a:r>
              <a:rPr lang="hu-HU" sz="27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KÉRELMEK, FINANSZÍROZÁS </a:t>
            </a:r>
            <a:r>
              <a:rPr lang="hu-HU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9" y="1124744"/>
            <a:ext cx="6347714" cy="4916619"/>
          </a:xfrm>
        </p:spPr>
        <p:txBody>
          <a:bodyPr>
            <a:normAutofit fontScale="85000" lnSpcReduction="10000"/>
          </a:bodyPr>
          <a:lstStyle/>
          <a:p>
            <a:pPr algn="just">
              <a:buFontTx/>
              <a:buChar char="-"/>
            </a:pPr>
            <a:endParaRPr lang="hu-HU" sz="20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Teljes keretösszeg: </a:t>
            </a:r>
            <a:r>
              <a:rPr lang="hu-H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becsült támogatástartalma 19 959 millió Ft, </a:t>
            </a:r>
            <a:endParaRPr lang="hu-HU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Támogatott 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kérelmek várható száma: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db.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 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összege: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min.50- </a:t>
            </a:r>
            <a:r>
              <a:rPr lang="hu-HU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hu-H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132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millió </a:t>
            </a:r>
            <a:r>
              <a:rPr lang="hu-H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Ft. 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u-HU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 mértéke: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finanszírozott, kivétel a kultúrát és kulturális örökség előmozdító támogatás esetében- 80% (Pályázati Útmutató 38.o.)</a:t>
            </a:r>
            <a:endParaRPr lang="hu-HU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Előleg igénylés lehetősége: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biztosított</a:t>
            </a:r>
            <a:r>
              <a:rPr lang="hu-H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maximális előleg mértéke a megítélt támogatás 25 %-a, valamint civil szervezet, egyházi jogi személy kedvezményezett esetén 50%-a, de legfeljebb 300 millió Ft</a:t>
            </a:r>
            <a:endParaRPr lang="hu-HU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Benyújtás módja</a:t>
            </a:r>
            <a:r>
              <a:rPr lang="hu-HU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hu-H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benyújtás elektronikus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kitöltő programon </a:t>
            </a:r>
            <a:r>
              <a:rPr lang="hu-H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keresztül.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(EPTK rendszer)</a:t>
            </a:r>
            <a:endParaRPr lang="hu-HU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901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860315" cy="936104"/>
          </a:xfrm>
        </p:spPr>
        <p:txBody>
          <a:bodyPr>
            <a:normAutofit fontScale="90000"/>
          </a:bodyPr>
          <a:lstStyle/>
          <a:p>
            <a:pPr marL="0" lvl="2" indent="0">
              <a:buNone/>
            </a:pPr>
            <a:r>
              <a:rPr lang="hu-HU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ÖNÁLLÓAN TÁMOGATHATÓ TEVÉKENYSÉGEK</a:t>
            </a:r>
            <a:endParaRPr lang="hu-H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124744"/>
            <a:ext cx="7560840" cy="5472608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Önkormányzati tulajdonban, 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önkormányzati többségi </a:t>
            </a:r>
            <a:r>
              <a:rPr lang="hu-H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tulajdonú gazdasági 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társaság </a:t>
            </a:r>
            <a:r>
              <a:rPr lang="hu-H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tulajdonában 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lévő</a:t>
            </a:r>
            <a:r>
              <a:rPr lang="hu-H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vagy legkésőbb </a:t>
            </a:r>
            <a:r>
              <a:rPr lang="hu-H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vonatkozó </a:t>
            </a:r>
            <a:r>
              <a:rPr lang="hu-H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mérföldkő 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teljesítéséig legalább </a:t>
            </a:r>
            <a:r>
              <a:rPr lang="hu-H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többségi 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önkormányzati tulajdonba kerülő</a:t>
            </a:r>
          </a:p>
          <a:p>
            <a:pPr marL="0" lvl="0" indent="0" algn="just">
              <a:buNone/>
            </a:pP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barnamezős </a:t>
            </a:r>
            <a:r>
              <a:rPr lang="hu-HU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terület és 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épületállomány 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klímatudatos</a:t>
            </a:r>
            <a:r>
              <a:rPr lang="hu-H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energia hatékony üzemeltetést biztosító </a:t>
            </a:r>
            <a:r>
              <a:rPr lang="hu-H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módon történő 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rehabilitációja,</a:t>
            </a:r>
          </a:p>
          <a:p>
            <a:pPr marL="0" lvl="0" indent="0" algn="just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nem épület jellegű építmények</a:t>
            </a:r>
            <a:r>
              <a:rPr lang="hu-HU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létesítmények 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fenntartható</a:t>
            </a:r>
            <a:r>
              <a:rPr lang="hu-H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20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energiahatékony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üzemeltetését </a:t>
            </a:r>
            <a:r>
              <a:rPr lang="hu-H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biztosító 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megújítása, </a:t>
            </a:r>
            <a:r>
              <a:rPr lang="hu-H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melynek keretében támogatható:</a:t>
            </a:r>
            <a:r>
              <a:rPr lang="hu-HU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u-HU" sz="20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terület hasznosítását célzó beruházások megvalósítása gazdaságélénkítési, közösségi tevékenységek 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kiszolgálására</a:t>
            </a:r>
            <a:r>
              <a:rPr lang="hu-HU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0" indent="0" algn="just"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u-HU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213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ÖNÁLLÓAN TÁMOGATHATÓ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TEVÉKENYSÉGEK II.</a:t>
            </a:r>
            <a:endParaRPr lang="hu-H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9" y="1930400"/>
            <a:ext cx="6347714" cy="41109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Főtevékenység:közterületek kialakítása végleges és átmeneti hasznosítás céljából egyaránt, a 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barnamezős </a:t>
            </a:r>
            <a:r>
              <a:rPr lang="hu-HU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terület hasznosítható szabadtereinek komplex rehabilitálása, a település városi zöld 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infrastruktúra </a:t>
            </a:r>
            <a:r>
              <a:rPr lang="hu-HU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hálózatába történő integrálása a terület rekonstrukciójával vagy új zöldterület 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kialakításával </a:t>
            </a:r>
            <a:r>
              <a:rPr lang="hu-HU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alábbi tevékenységeken keresztül:</a:t>
            </a:r>
          </a:p>
          <a:p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növényfelület</a:t>
            </a:r>
            <a:r>
              <a:rPr lang="hu-H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élőhelyek és </a:t>
            </a:r>
            <a:r>
              <a:rPr lang="hu-HU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biodiverzitás</a:t>
            </a:r>
            <a:r>
              <a:rPr lang="hu-H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növelése, a zöldfelület növényállományának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rekonstrukciója,</a:t>
            </a:r>
            <a:endParaRPr lang="hu-HU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talajerózió-védelmi </a:t>
            </a:r>
            <a:r>
              <a:rPr lang="hu-H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(szél- és víz, hófúvás) talajtakarás, védő fasorok, erdősávok telepítése,</a:t>
            </a:r>
          </a:p>
          <a:p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városklíma</a:t>
            </a:r>
            <a:r>
              <a:rPr lang="hu-H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hősziget-hatás ellen árnyékoló lombhullató, klímatűrő fasorok, cserjesávok, több szintes zöldfelületek létesítése,</a:t>
            </a:r>
          </a:p>
          <a:p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városi </a:t>
            </a:r>
            <a:r>
              <a:rPr lang="hu-H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aktív rekreációs zöldterületek (városi tanösvény, tanpálya, futópálya, kutyafuttató, ját- szótér, szabadtéri tornapálya stb.) kialakítása,</a:t>
            </a:r>
          </a:p>
          <a:p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városi </a:t>
            </a:r>
            <a:r>
              <a:rPr lang="hu-H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aktív közösségi gazdálkodást segítő új zöldfelületek (városi farm, közösségi kert,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iskolakert </a:t>
            </a:r>
            <a:r>
              <a:rPr lang="hu-H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stb.) kialakítása.</a:t>
            </a:r>
          </a:p>
          <a:p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településre hulló csapadékvíz hasznosítására alkalmas infrastruktúra kiépítése,</a:t>
            </a:r>
          </a:p>
          <a:p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 </a:t>
            </a:r>
            <a:r>
              <a:rPr lang="hu-H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csapadékvíz  közvetlen  hasznosítása  a  fejlesztésre  kerülő  zöldterületen,  önfenntartó- képességének fokozása érdekében.</a:t>
            </a:r>
          </a:p>
          <a:p>
            <a:endParaRPr lang="hu-HU" dirty="0"/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74" y="5978260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780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019200"/>
          </a:xfrm>
        </p:spPr>
        <p:txBody>
          <a:bodyPr>
            <a:normAutofit fontScale="90000"/>
          </a:bodyPr>
          <a:lstStyle/>
          <a:p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ÖNÁLLÓAN TÁMOGATHATÓ TEVÉKENYSÉGEK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III.</a:t>
            </a:r>
            <a:endParaRPr lang="hu-H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9" y="1772816"/>
            <a:ext cx="6347714" cy="4608512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hu-HU" sz="4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hu-HU" sz="4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Főtevékenység:a szükséges kármentesítési tevékenységen túl a meglévő épületállomány teljes elbontását követően a barnamezős terület hasznosítása gazdaságélénkítési, közösségi céllal, jelen felhívás 3.2 fejezetében foglaltak szerint.</a:t>
            </a:r>
          </a:p>
          <a:p>
            <a:pPr marL="0" indent="0">
              <a:buNone/>
            </a:pPr>
            <a:r>
              <a:rPr lang="hu-HU" sz="4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Gazdaságélénkítő tevékenységként megvalósulhat: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4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helyi </a:t>
            </a:r>
            <a:r>
              <a:rPr lang="hu-HU" sz="4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termékek számára piaci terület </a:t>
            </a:r>
            <a:r>
              <a:rPr lang="hu-HU" sz="4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(városi, helyi piac, piactér, vásárcsarnok) kialakítása és az alapműködéshez szükséges tárgyi eszközbeszerzés, a kapcsolódó területek </a:t>
            </a:r>
            <a:r>
              <a:rPr lang="hu-HU" sz="4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revitalizálása</a:t>
            </a:r>
            <a:r>
              <a:rPr lang="hu-HU" sz="4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barnamezős területen belül;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4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közösségi </a:t>
            </a:r>
            <a:r>
              <a:rPr lang="hu-HU" sz="4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céllal megvalósuló beruházás keretében kialakításra kerülő, vállalkozási </a:t>
            </a:r>
            <a:r>
              <a:rPr lang="hu-HU" sz="4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tevékenységnek </a:t>
            </a:r>
            <a:r>
              <a:rPr lang="hu-HU" sz="4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helyet biztosító fejlesztés</a:t>
            </a:r>
            <a:r>
              <a:rPr lang="hu-HU" sz="4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4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profitorientált </a:t>
            </a:r>
            <a:r>
              <a:rPr lang="hu-HU" sz="4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módon üzemeltetett </a:t>
            </a:r>
            <a:r>
              <a:rPr lang="hu-HU" sz="4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sport- és szabadidős létesítmény </a:t>
            </a:r>
            <a:r>
              <a:rPr lang="hu-HU" sz="4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kialakítása és az alapműködéshez szükséges tárgyi eszközbeszerzés;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4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profitorientált </a:t>
            </a:r>
            <a:r>
              <a:rPr lang="hu-HU" sz="4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módon üzemeltetett </a:t>
            </a:r>
            <a:r>
              <a:rPr lang="hu-HU" sz="4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rendezvény- és konferenciaközpont </a:t>
            </a:r>
            <a:r>
              <a:rPr lang="hu-HU" sz="4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kialakítása és az alapműködéshez szükséges tárgyi </a:t>
            </a:r>
            <a:r>
              <a:rPr lang="hu-HU" sz="4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eszközbeszerzés.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hu-HU" sz="4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4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Alulhasznosított  </a:t>
            </a:r>
            <a:r>
              <a:rPr lang="hu-HU" sz="4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vagy használaton  kívüli  önkormányzati tulajdonban  lévő  barnamezős  terület megújítása, hasznosítása közösségi céllal az alábbi tevékenységek szerint valósulhat meg:</a:t>
            </a:r>
          </a:p>
          <a:p>
            <a:pPr>
              <a:spcBef>
                <a:spcPts val="0"/>
              </a:spcBef>
            </a:pPr>
            <a:r>
              <a:rPr lang="hu-HU" sz="4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kulturális </a:t>
            </a:r>
            <a:r>
              <a:rPr lang="hu-HU" sz="4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központ, közművelődési intézmény </a:t>
            </a:r>
            <a:r>
              <a:rPr lang="hu-HU" sz="4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kivéve a 3.1.4. fejezetben kizárt </a:t>
            </a:r>
            <a:r>
              <a:rPr lang="hu-HU" sz="4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tevékenységek </a:t>
            </a:r>
            <a:r>
              <a:rPr lang="hu-HU" sz="4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kialakítása és az alapműködéshez szükséges tárgyi eszközbeszerzés;</a:t>
            </a:r>
          </a:p>
          <a:p>
            <a:pPr>
              <a:spcBef>
                <a:spcPts val="0"/>
              </a:spcBef>
            </a:pPr>
            <a:r>
              <a:rPr lang="hu-HU" sz="4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közcélokat </a:t>
            </a:r>
            <a:r>
              <a:rPr lang="hu-HU" sz="4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szolgáló </a:t>
            </a:r>
            <a:r>
              <a:rPr lang="hu-HU" sz="4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sport- és szabadidős létesítmények </a:t>
            </a:r>
            <a:r>
              <a:rPr lang="hu-HU" sz="4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kialakítása és az </a:t>
            </a:r>
            <a:r>
              <a:rPr lang="hu-HU" sz="4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alapműködéshez </a:t>
            </a:r>
            <a:r>
              <a:rPr lang="hu-HU" sz="4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szükséges tárgyi eszközbeszerzés;</a:t>
            </a:r>
          </a:p>
          <a:p>
            <a:pPr>
              <a:spcBef>
                <a:spcPts val="0"/>
              </a:spcBef>
            </a:pPr>
            <a:r>
              <a:rPr lang="hu-HU" sz="4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nonprofit </a:t>
            </a:r>
            <a:r>
              <a:rPr lang="hu-HU" sz="4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szolgáltatóház kialakítása</a:t>
            </a:r>
            <a:r>
              <a:rPr lang="hu-HU" sz="4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amely térítésmentesen nyújt közcélú szolgáltatásokat és az alapműködéshez szükséges tárgyi eszközbeszerzés;</a:t>
            </a:r>
          </a:p>
          <a:p>
            <a:pPr>
              <a:spcBef>
                <a:spcPts val="0"/>
              </a:spcBef>
            </a:pPr>
            <a:r>
              <a:rPr lang="hu-HU" sz="4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olyan </a:t>
            </a:r>
            <a:r>
              <a:rPr lang="hu-HU" sz="4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parkolási infrastruktúra kialakítása </a:t>
            </a:r>
            <a:r>
              <a:rPr lang="hu-HU" sz="4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 az alapműködéshez szükséges tárgyi eszköz- beszerzés, amelynek megvalósításával egyben növekszik a közösség által igény </a:t>
            </a:r>
            <a:r>
              <a:rPr lang="hu-HU" sz="4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bevehető </a:t>
            </a:r>
            <a:r>
              <a:rPr lang="hu-HU" sz="4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tér, ill. a zöldfelület (pl.: zöldtetővel kialakított </a:t>
            </a:r>
            <a:r>
              <a:rPr lang="hu-HU" sz="4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parkolólemez</a:t>
            </a:r>
            <a:r>
              <a:rPr lang="hu-HU" sz="4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mélygarázs),</a:t>
            </a:r>
          </a:p>
          <a:p>
            <a:pPr>
              <a:spcBef>
                <a:spcPts val="0"/>
              </a:spcBef>
            </a:pPr>
            <a:r>
              <a:rPr lang="hu-HU" sz="4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közszféra </a:t>
            </a:r>
            <a:r>
              <a:rPr lang="hu-HU" sz="4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funkció kialakítása</a:t>
            </a:r>
            <a:r>
              <a:rPr lang="hu-HU" sz="4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endParaRPr lang="hu-HU" sz="2500" dirty="0"/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74" y="5978260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787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ÖNÁLLÓAN TÁMOGATHATÓ TEVÉKENYSÉGEK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IV.</a:t>
            </a:r>
            <a:endParaRPr lang="hu-H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hu-HU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Főtevékenység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barnamezős terület hasznosítható épületállományának </a:t>
            </a:r>
            <a:r>
              <a:rPr lang="hu-HU" b="1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energiahatékony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üzemeltetést </a:t>
            </a:r>
            <a:r>
              <a:rPr lang="hu-HU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biztosító módon történő felújítása, átépítése, feltétlenül szükséges részleges bontása, 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bővítése</a:t>
            </a:r>
            <a:r>
              <a:rPr lang="hu-HU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illetve rehabilitálása </a:t>
            </a:r>
            <a:r>
              <a:rPr lang="hu-H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energiahatékonysági </a:t>
            </a:r>
            <a:r>
              <a:rPr lang="hu-H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beruházások, megújuló energiaforrások alkalmazása az épület üzemeltetése során) </a:t>
            </a:r>
            <a:r>
              <a:rPr lang="hu-HU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gazdaságélénkítési, közösségi céllal, különös tekintettel a történelmi és kulturális örökség megőrzésére és az újrahasznosításra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hu-H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Gazdaságélénkítő tevékenységként megvalósulhat</a:t>
            </a:r>
          </a:p>
          <a:p>
            <a:pPr algn="just"/>
            <a:r>
              <a:rPr lang="hu-H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Alulhasznosított vagy használaton kívüli önkormányzati tulajdonban lévő épület, terület megújítása, hasznosítása közösségi céllal az alábbi tevékenységek szerint valósulhat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</a:t>
            </a:r>
          </a:p>
          <a:p>
            <a:pPr marL="0" indent="0" algn="ctr">
              <a:buNone/>
            </a:pPr>
            <a:r>
              <a:rPr lang="hu-HU" b="1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Ugyanaz, mint a B. Főtevékenység esetében. </a:t>
            </a:r>
          </a:p>
          <a:p>
            <a:pPr algn="just"/>
            <a:endParaRPr lang="hu-HU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hu-H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74" y="5978260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804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44624"/>
            <a:ext cx="8028383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ÖNÁLLÓAN NEM TÁMOGATHATÓ, VÁLASZTHATÓ TEVÉKENYSÉGEK</a:t>
            </a:r>
            <a:r>
              <a:rPr lang="hu-HU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u-HU" sz="2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124744"/>
            <a:ext cx="7488831" cy="532093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</a:t>
            </a:r>
            <a:r>
              <a:rPr lang="hu-HU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főtevékenység, zöld infrastruktúra 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hálózat rekonstrukciója / kialakítása </a:t>
            </a:r>
            <a:r>
              <a:rPr lang="hu-HU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alábbi választható 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tevékenységekkel </a:t>
            </a:r>
            <a:r>
              <a:rPr lang="hu-HU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egészíthető ki:</a:t>
            </a:r>
            <a:endParaRPr lang="hu-HU" sz="2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hu-HU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települési zöld </a:t>
            </a:r>
            <a:r>
              <a:rPr lang="hu-HU" sz="16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infrastruktúra </a:t>
            </a:r>
            <a:r>
              <a:rPr lang="hu-HU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hálózat fejlesztési- és fenntartási akcióterv készítése,</a:t>
            </a:r>
          </a:p>
          <a:p>
            <a:pPr lvl="0"/>
            <a:r>
              <a:rPr lang="hu-HU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bűnmegelőzés a környezettervezés segítségével;</a:t>
            </a:r>
          </a:p>
          <a:p>
            <a:pPr lvl="0"/>
            <a:r>
              <a:rPr lang="hu-HU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terület szerkezetét, funkcióját, összképét zavaró vagy általában leromlott fizikai állapotban lévő és jellemzően környezetszennyezéssel terhelt építmények, műtárgyak elbontása és a </a:t>
            </a:r>
            <a:r>
              <a:rPr lang="hu-HU" sz="16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szennyezett </a:t>
            </a:r>
            <a:r>
              <a:rPr lang="hu-HU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területek, degradált felületek rekultivációja;</a:t>
            </a:r>
          </a:p>
          <a:p>
            <a:pPr lvl="0"/>
            <a:r>
              <a:rPr lang="hu-HU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közlekedési és üzemterületek takarása, zajvédelme, porvédelme, pollenterhelés csökkentése </a:t>
            </a:r>
            <a:r>
              <a:rPr lang="hu-HU" sz="16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terepalakítással </a:t>
            </a:r>
            <a:r>
              <a:rPr lang="hu-HU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és/vagy növénytelepítéssel;</a:t>
            </a:r>
          </a:p>
          <a:p>
            <a:pPr lvl="0"/>
            <a:r>
              <a:rPr lang="hu-HU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folytonosság, </a:t>
            </a:r>
            <a:r>
              <a:rPr lang="hu-HU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hálózatiság</a:t>
            </a:r>
            <a:r>
              <a:rPr lang="hu-HU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növelése, zöld és kék infrastruktúra (gyalogos és lovas útvonalak, </a:t>
            </a:r>
            <a:r>
              <a:rPr lang="hu-HU" sz="16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erdősávok</a:t>
            </a:r>
            <a:r>
              <a:rPr lang="hu-HU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kisvízfolyások stb.) összekapcsolása;</a:t>
            </a:r>
          </a:p>
          <a:p>
            <a:r>
              <a:rPr lang="hu-HU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teljes rétegrendjében vízáteresztő </a:t>
            </a:r>
            <a:r>
              <a:rPr lang="hu-HU" sz="16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burkolat. </a:t>
            </a:r>
          </a:p>
          <a:p>
            <a:r>
              <a:rPr lang="hu-HU" sz="16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Stb.</a:t>
            </a:r>
            <a:endParaRPr lang="hu-HU" sz="16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74" y="5978260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683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ta">
  <a:themeElements>
    <a:clrScheme name="Fazet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1275</TotalTime>
  <Words>1127</Words>
  <Application>Microsoft Office PowerPoint</Application>
  <PresentationFormat>Diavetítés a képernyőre (4:3 oldalarány)</PresentationFormat>
  <Paragraphs>127</Paragraphs>
  <Slides>15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6" baseType="lpstr">
      <vt:lpstr>Fazetta</vt:lpstr>
      <vt:lpstr>Barnamezős területek rehabilitációja TOP-2.1.1-15    Nyíregyháza, 2016. január 08.             Kissné Puskás Katalin</vt:lpstr>
      <vt:lpstr> A FELHÍVÁS CÉLJA, INDOKOLTSÁGA</vt:lpstr>
      <vt:lpstr> TÁMOGATÁSI KÉRELMEK, FINANSZÍROZÁS I.</vt:lpstr>
      <vt:lpstr> TÁMOGATÁSI KÉRELMEK, FINANSZÍROZÁS II.</vt:lpstr>
      <vt:lpstr> ÖNÁLLÓAN TÁMOGATHATÓ TEVÉKENYSÉGEK</vt:lpstr>
      <vt:lpstr>ÖNÁLLÓAN TÁMOGATHATÓ TEVÉKENYSÉGEK II.</vt:lpstr>
      <vt:lpstr>ÖNÁLLÓAN TÁMOGATHATÓ TEVÉKENYSÉGEK III.</vt:lpstr>
      <vt:lpstr>ÖNÁLLÓAN TÁMOGATHATÓ TEVÉKENYSÉGEK IV.</vt:lpstr>
      <vt:lpstr> ÖNÁLLÓAN NEM TÁMOGATHATÓ, VÁLASZTHATÓ TEVÉKENYSÉGEK </vt:lpstr>
      <vt:lpstr>Műszaki elvárások,  Nem támogatható tevékenységek</vt:lpstr>
      <vt:lpstr> ÖNÁLLÓAN NEM TÁMOGATHATÓ, KÖTELEZŐEN MEGVALÓSÍTANDÓ TEVÉKENYSÉGEK </vt:lpstr>
      <vt:lpstr> KIVÁLASZTÁSI ELJÁRÁS, TARTALMI ÉRTÉKELÉSI SZEMPONTOK</vt:lpstr>
      <vt:lpstr>KÖTELEZŐEN CSATOLANDÓ DOKUMENTUMOK A TÁMOGATÁSI KÉRELEM BEADÁSAKOR I.</vt:lpstr>
      <vt:lpstr> TOVÁBBI INFORMÁCIÓK </vt:lpstr>
      <vt:lpstr>PowerPoint bemutató</vt:lpstr>
    </vt:vector>
  </TitlesOfParts>
  <Company>novak.adam@gmail.com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Dr. Kondra Laura</cp:lastModifiedBy>
  <cp:revision>139</cp:revision>
  <cp:lastPrinted>2016-01-06T14:46:57Z</cp:lastPrinted>
  <dcterms:created xsi:type="dcterms:W3CDTF">2014-03-03T11:13:53Z</dcterms:created>
  <dcterms:modified xsi:type="dcterms:W3CDTF">2016-01-06T14:56:51Z</dcterms:modified>
</cp:coreProperties>
</file>