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3" r:id="rId1"/>
  </p:sldMasterIdLst>
  <p:notesMasterIdLst>
    <p:notesMasterId r:id="rId14"/>
  </p:notesMasterIdLst>
  <p:handoutMasterIdLst>
    <p:handoutMasterId r:id="rId15"/>
  </p:handoutMasterIdLst>
  <p:sldIdLst>
    <p:sldId id="262" r:id="rId2"/>
    <p:sldId id="263" r:id="rId3"/>
    <p:sldId id="273" r:id="rId4"/>
    <p:sldId id="272" r:id="rId5"/>
    <p:sldId id="264" r:id="rId6"/>
    <p:sldId id="261" r:id="rId7"/>
    <p:sldId id="275" r:id="rId8"/>
    <p:sldId id="274" r:id="rId9"/>
    <p:sldId id="276" r:id="rId10"/>
    <p:sldId id="278" r:id="rId11"/>
    <p:sldId id="277" r:id="rId12"/>
    <p:sldId id="271" r:id="rId1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4" userDrawn="1">
          <p15:clr>
            <a:srgbClr val="A4A3A4"/>
          </p15:clr>
        </p15:guide>
        <p15:guide id="2" pos="2182" userDrawn="1">
          <p15:clr>
            <a:srgbClr val="A4A3A4"/>
          </p15:clr>
        </p15:guide>
        <p15:guide id="3" orient="horz" pos="3108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74"/>
        <p:guide pos="2182"/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4AE08-E834-41F8-85DD-DEE5626A7194}" type="datetimeFigureOut">
              <a:rPr lang="hu-HU" smtClean="0"/>
              <a:t>2016.01.07.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74C77-0016-4281-8695-36B682C06247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9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732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182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3059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2333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0676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0596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744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6767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456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059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906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839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782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370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547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88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549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664" r:id="rId17"/>
    <p:sldLayoutId id="2147483666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fejlesztes@szszbmo.hu" TargetMode="External"/><Relationship Id="rId2" Type="http://schemas.openxmlformats.org/officeDocument/2006/relationships/hyperlink" Target="http://www.szechenyi2020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7992888" cy="316835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GAZDASÁGFEJLESZTÉST </a:t>
            </a:r>
            <a: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 </a:t>
            </a: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MUNKAERŐ </a:t>
            </a:r>
            <a:b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MOBILITÁSÁT </a:t>
            </a:r>
            <a: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ÖSZTÖNZŐ KÖZLEKEDÉSFEJLESZTÉS</a:t>
            </a:r>
            <a:b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TOP-1.3.1-15</a:t>
            </a:r>
            <a: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Nyíregyháza, 2016. január </a:t>
            </a:r>
            <a:r>
              <a:rPr lang="hu-HU" sz="18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08.  </a:t>
            </a: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18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Ardó </a:t>
            </a: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Annamária</a:t>
            </a:r>
            <a:endParaRPr lang="hu-HU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ASUS\Desktop\ENPI nyitókonferencia\cimerkicsi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722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6957312" cy="936104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CSATOLANDÓ DOKUMENTUMOK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124744"/>
            <a:ext cx="6347714" cy="49166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Illetékes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szaktárca HÁT-i, ÁT-i, miniszteri jóváhagyású támogató nyilatkozata, feladatelrendelő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levele</a:t>
            </a:r>
          </a:p>
          <a:p>
            <a:pPr marL="0" indent="0" algn="just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Konzorciumi együttműködési megállapodás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485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695731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TOVÁBBI INFORMÁCIÓK</a:t>
            </a:r>
            <a:b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27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124744"/>
            <a:ext cx="6347714" cy="49166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Széchenyi 2020 ügyfélszolgálata</a:t>
            </a:r>
          </a:p>
          <a:p>
            <a:pPr lvl="2" algn="just">
              <a:buFontTx/>
              <a:buChar char="-"/>
            </a:pP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www.szechenyi2020.hu</a:t>
            </a:r>
            <a:endParaRPr lang="hu-HU" sz="1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Szabolcs-Szatmár-Bereg Megye Önkormányzata</a:t>
            </a:r>
          </a:p>
          <a:p>
            <a:pPr marL="1085850" lvl="2" indent="-285750" algn="just">
              <a:buFontTx/>
              <a:buChar char="-"/>
            </a:pP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fejlesztes@szszbmo.hu</a:t>
            </a:r>
            <a:endParaRPr lang="hu-HU" sz="1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 algn="just">
              <a:buNone/>
            </a:pPr>
            <a:endParaRPr lang="hu-HU" sz="1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881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9144000" cy="936104"/>
          </a:xfrm>
        </p:spPr>
        <p:txBody>
          <a:bodyPr/>
          <a:lstStyle/>
          <a:p>
            <a:pPr algn="ctr"/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997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28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hu-HU" sz="2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Köszönöm a megtisztelő figyelmet!</a:t>
            </a:r>
            <a:endParaRPr lang="hu-HU" sz="2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48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7956376" cy="936104"/>
          </a:xfrm>
        </p:spPr>
        <p:txBody>
          <a:bodyPr>
            <a:normAutofit/>
          </a:bodyPr>
          <a:lstStyle/>
          <a:p>
            <a:pPr algn="ctr"/>
            <a: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FELHÍVÁS CÉLJA, INDOKOLTSÁGA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000" b="1" dirty="0" smtClean="0"/>
          </a:p>
          <a:p>
            <a:pPr mar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beavatkozás célja: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jellemzően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alacsonyabb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rendű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országos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közutak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felújítása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érdekében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hogy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kisebb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települések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munkavállalói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számára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betelepülő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vállalkozások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fejlesztett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üzleti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infrastruktúra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elérhetősége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javuljon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2" indent="-285750">
              <a:buFontTx/>
              <a:buChar char="-"/>
            </a:pPr>
            <a:endParaRPr lang="hu-HU" sz="1800" i="1" dirty="0" smtClean="0">
              <a:solidFill>
                <a:srgbClr val="0070C0"/>
              </a:solidFill>
            </a:endParaRPr>
          </a:p>
          <a:p>
            <a:pPr marL="0" lvl="2" indent="0">
              <a:buNone/>
            </a:pPr>
            <a:endParaRPr lang="hu-HU" dirty="0"/>
          </a:p>
          <a:p>
            <a:pPr marL="0" lvl="2" indent="0">
              <a:buNone/>
            </a:pPr>
            <a:endParaRPr lang="hu-HU" b="1" dirty="0"/>
          </a:p>
          <a:p>
            <a:pPr marL="0" indent="0">
              <a:buNone/>
            </a:pPr>
            <a:endParaRPr lang="hu-HU" sz="2000" dirty="0"/>
          </a:p>
          <a:p>
            <a:pPr lvl="0">
              <a:buFontTx/>
              <a:buChar char="-"/>
            </a:pPr>
            <a:endParaRPr lang="hu-HU" sz="2000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8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7236295" cy="936104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 KÉRELMEK, FINANSZÍROZÁS I.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980728"/>
            <a:ext cx="6347714" cy="50606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Támogatást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igénylők köre: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Magyar Közút Nonprofit </a:t>
            </a:r>
            <a:r>
              <a:rPr lang="hu-HU" sz="18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Zrt</a:t>
            </a: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Nemzeti Infrastruktúra Fejlesztő </a:t>
            </a:r>
            <a:r>
              <a:rPr lang="hu-HU" sz="18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Zrt</a:t>
            </a: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hu-HU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Konzorciumi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partnerként települési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önkormányzatok!</a:t>
            </a:r>
            <a:endParaRPr lang="hu-HU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támogatási kérelem benyújtása: </a:t>
            </a:r>
          </a:p>
          <a:p>
            <a:pPr marL="0" lvl="0" indent="0">
              <a:buNone/>
            </a:pP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2016. január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- 2016. március 01.</a:t>
            </a:r>
          </a:p>
          <a:p>
            <a:pPr marL="0" lvl="0" indent="0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végrehajtására rendelkezésre álló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időtartam:	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hónap</a:t>
            </a:r>
          </a:p>
          <a:p>
            <a:pPr marL="0" lv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Fenntartási 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kötelezettség: 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év</a:t>
            </a:r>
          </a:p>
          <a:p>
            <a:pPr marL="457200" lvl="1" indent="0">
              <a:buNone/>
            </a:pPr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305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4624"/>
            <a:ext cx="7308303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 </a:t>
            </a:r>
            <a: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KÉRELMEK, FINANSZÍROZÁS </a:t>
            </a: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124744"/>
            <a:ext cx="6347714" cy="4916619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endParaRPr lang="hu-HU" sz="2000" dirty="0"/>
          </a:p>
          <a:p>
            <a:pPr mar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Teljes keretösszeg: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2 694 millió Ft</a:t>
            </a:r>
          </a:p>
          <a:p>
            <a:pPr marL="0" indent="0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Támogatott kérelmek várható száma: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3 - 4 db</a:t>
            </a:r>
          </a:p>
          <a:p>
            <a:pPr marL="0" indent="0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 összege: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min. 100 millió Ft, </a:t>
            </a:r>
            <a:r>
              <a:rPr lang="hu-HU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2 694 millió Ft</a:t>
            </a:r>
          </a:p>
          <a:p>
            <a:pPr marL="0" indent="0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 maximális mértéke: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összes elszámolható költség 100%-a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01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860315" cy="936104"/>
          </a:xfrm>
        </p:spPr>
        <p:txBody>
          <a:bodyPr>
            <a:normAutofit fontScale="90000"/>
          </a:bodyPr>
          <a:lstStyle/>
          <a:p>
            <a:pPr marL="0" lvl="2" indent="0">
              <a:buNone/>
            </a:pPr>
            <a: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TÁMOGATHATÓ TEVÉKENYSÉGEK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47260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A.)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számjegyű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utak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felújítása</a:t>
            </a:r>
            <a:endParaRPr lang="hu-HU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számjegyű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belterületi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burkolatának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alépítményeinek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felújítása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útburkolatának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szélesítése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korszerűsítése</a:t>
            </a: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B.)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Országhatárhoz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vezető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alsóbbrendű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utak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felújítása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építése</a:t>
            </a:r>
            <a:endParaRPr lang="hu-HU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Országhatárhoz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határátkelőhelyhez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vezető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számjegyű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meglévő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útszakaszok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burkolatának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alépítményeinek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felújítása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13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8028383" cy="1224136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NEM TÁMOGATHATÓ, VÁLASZTHATÓ TEVÉKENYSÉGEK</a:t>
            </a: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I.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0334" y="1196752"/>
            <a:ext cx="7116041" cy="5320933"/>
          </a:xfrm>
        </p:spPr>
        <p:txBody>
          <a:bodyPr>
            <a:normAutofit fontScale="85000" lnSpcReduction="20000"/>
          </a:bodyPr>
          <a:lstStyle/>
          <a:p>
            <a:pPr algn="just">
              <a:buFontTx/>
              <a:buChar char="-"/>
            </a:pPr>
            <a:endParaRPr lang="hu-HU" sz="2000" dirty="0"/>
          </a:p>
          <a:p>
            <a:pPr marL="0" lvl="0" indent="0">
              <a:buNone/>
            </a:pP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számjegyű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utak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csomópontjainak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átalakítása</a:t>
            </a:r>
            <a:endParaRPr lang="hu-HU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Ö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nkormányzati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tulajdonú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gyűjtőutak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csomópontok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építése</a:t>
            </a: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melyek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településeket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összekötő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állami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tulajdonú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számjegyű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utak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gazdasági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területek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irányába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tartó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közvetlen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közvetett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útvonali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folytatását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munkahelyek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irányába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tartó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forgalom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útvonalát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képezik</a:t>
            </a:r>
            <a:endParaRPr lang="hu-HU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Kiegészítő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infrastrukturális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elemek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</a:t>
            </a:r>
            <a:endParaRPr lang="hu-HU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Szükséges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infrastrukturális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munkák</a:t>
            </a:r>
            <a:endParaRPr lang="hu-HU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Zöldterület-építési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átalakítási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munkák</a:t>
            </a:r>
            <a:endParaRPr lang="hu-HU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Autóbuszöblök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autóbusz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megállók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autóbusz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fordulók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autóbusz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peronok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váróhelységek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leszállóperonok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felújítása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akadálymentesítése</a:t>
            </a:r>
            <a:endParaRPr lang="hu-HU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/>
          </a:p>
          <a:p>
            <a:pPr lvl="0">
              <a:buAutoNum type="arabicPeriod"/>
            </a:pPr>
            <a:endParaRPr lang="hu-HU" dirty="0"/>
          </a:p>
          <a:p>
            <a:r>
              <a:rPr lang="en-US" dirty="0"/>
              <a:t> </a:t>
            </a:r>
            <a:endParaRPr lang="hu-HU" dirty="0"/>
          </a:p>
          <a:p>
            <a:pPr marL="0" indent="0">
              <a:buNone/>
            </a:pPr>
            <a:endParaRPr lang="hu-HU" sz="1400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833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8028383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NEM TÁMOGATHATÓ, VÁLASZTHATÓ TEVÉKENYSÉGEK</a:t>
            </a: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II.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0334" y="1196752"/>
            <a:ext cx="7188049" cy="5320933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endParaRPr lang="hu-HU" sz="2000" dirty="0"/>
          </a:p>
          <a:p>
            <a:pPr marL="0" indent="0">
              <a:buNone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hu-H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Közlekedésbiztonságot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szolgáló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fejlesztések</a:t>
            </a:r>
            <a:endParaRPr lang="hu-HU" sz="22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US" sz="2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Beruházással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érintett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útszakaszok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mentén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hiányzó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járdaszakaszok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kiépítése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meglévő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járdaszakaszok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akadálymentesítése</a:t>
            </a:r>
            <a:endParaRPr lang="hu-HU" sz="2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K</a:t>
            </a:r>
            <a:r>
              <a:rPr lang="en-US" sz="2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erékpárforgalmi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létesítmény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(pl.: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kerékpársáv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koppenhágai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típusú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kerékpársáv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stb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en-US" sz="2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kialakítása</a:t>
            </a:r>
            <a:endParaRPr lang="hu-HU" sz="2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Automata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forgalomszámláló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eszközök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telepítése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22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Beruházás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részeként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hidak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szintbeli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kereszteződések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felújítása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korszerűsítése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építése</a:t>
            </a:r>
            <a:endParaRPr lang="hu-HU" sz="22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beruházás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megvalósításához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szükséges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idegen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területek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megvásárlása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kisajátítása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Balesetveszélyes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közútszakaszok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ívkorrekciója</a:t>
            </a:r>
            <a:endParaRPr lang="hu-HU" sz="22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AutoNum type="arabicPeriod"/>
            </a:pPr>
            <a:endParaRPr lang="hu-HU" dirty="0"/>
          </a:p>
          <a:p>
            <a:r>
              <a:rPr lang="en-US" dirty="0"/>
              <a:t> </a:t>
            </a:r>
            <a:endParaRPr lang="hu-HU" dirty="0"/>
          </a:p>
          <a:p>
            <a:pPr marL="0" indent="0">
              <a:buNone/>
            </a:pPr>
            <a:endParaRPr lang="hu-HU" sz="1400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239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4624"/>
            <a:ext cx="7308303" cy="1152128"/>
          </a:xfrm>
        </p:spPr>
        <p:txBody>
          <a:bodyPr>
            <a:normAutofit fontScale="90000"/>
          </a:bodyPr>
          <a:lstStyle/>
          <a:p>
            <a:pPr lvl="2" algn="ctr" defTabSz="457200" rtl="0">
              <a:spcBef>
                <a:spcPct val="0"/>
              </a:spcBef>
            </a:pP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NEM TÁMOGATHATÓ, KÖTELEZŐEN MEGVALÓSÍTANDÓ TEVÉKENYSÉGEK</a:t>
            </a:r>
            <a:r>
              <a:rPr lang="hu-HU" b="1" dirty="0" smtClean="0"/>
              <a:t/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2204864"/>
            <a:ext cx="6347714" cy="3836499"/>
          </a:xfrm>
        </p:spPr>
        <p:txBody>
          <a:bodyPr>
            <a:normAutofit/>
          </a:bodyPr>
          <a:lstStyle/>
          <a:p>
            <a:pPr lvl="0"/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Akadálymentesítés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Energiahatékonysági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intézkedések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Nyilvánosság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biztosítása</a:t>
            </a: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992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6957312" cy="936104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KIVÁLASZTÁSI ELJÁRÁS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124744"/>
            <a:ext cx="6347714" cy="49166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Irányító Hatóság a támogatási kérelmekről való döntés megalapozására </a:t>
            </a:r>
            <a:r>
              <a:rPr lang="hu-H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Döntés-előkészítő Bizottságot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hív össze. </a:t>
            </a:r>
          </a:p>
          <a:p>
            <a:pPr marL="0" indent="0" algn="just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Kiválasztási kritériumok – Pályázati felhívás 16. -19. o.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59543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1052</TotalTime>
  <Words>258</Words>
  <Application>Microsoft Office PowerPoint</Application>
  <PresentationFormat>Diavetítés a képernyőre (4:3 oldalarány)</PresentationFormat>
  <Paragraphs>89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Fazetta</vt:lpstr>
      <vt:lpstr>GAZDASÁGFEJLESZTÉST ÉS MUNKAERŐ   MOBILITÁSÁT   ÖSZTÖNZŐ KÖZLEKEDÉSFEJLESZTÉS   TOP-1.3.1-15  Nyíregyháza, 2016. január 08.               Ardó Annamária</vt:lpstr>
      <vt:lpstr> A FELHÍVÁS CÉLJA, INDOKOLTSÁGA</vt:lpstr>
      <vt:lpstr> TÁMOGATÁSI KÉRELMEK, FINANSZÍROZÁS I.</vt:lpstr>
      <vt:lpstr> TÁMOGATÁSI KÉRELMEK, FINANSZÍROZÁS II.</vt:lpstr>
      <vt:lpstr> ÖNÁLLÓAN TÁMOGATHATÓ TEVÉKENYSÉGEK</vt:lpstr>
      <vt:lpstr> ÖNÁLLÓAN NEM TÁMOGATHATÓ, VÁLASZTHATÓ TEVÉKENYSÉGEK I.</vt:lpstr>
      <vt:lpstr> ÖNÁLLÓAN NEM TÁMOGATHATÓ, VÁLASZTHATÓ TEVÉKENYSÉGEK II.</vt:lpstr>
      <vt:lpstr> ÖNÁLLÓAN NEM TÁMOGATHATÓ, KÖTELEZŐEN MEGVALÓSÍTANDÓ TEVÉKENYSÉGEK </vt:lpstr>
      <vt:lpstr> KIVÁLASZTÁSI ELJÁRÁS</vt:lpstr>
      <vt:lpstr> CSATOLANDÓ DOKUMENTUMOK</vt:lpstr>
      <vt:lpstr> TOVÁBBI INFORMÁCIÓK </vt:lpstr>
      <vt:lpstr>PowerPoint-bemutató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Ardo Annamaria</cp:lastModifiedBy>
  <cp:revision>112</cp:revision>
  <cp:lastPrinted>2016-01-07T07:30:25Z</cp:lastPrinted>
  <dcterms:created xsi:type="dcterms:W3CDTF">2014-03-03T11:13:53Z</dcterms:created>
  <dcterms:modified xsi:type="dcterms:W3CDTF">2016-01-07T13:55:58Z</dcterms:modified>
</cp:coreProperties>
</file>